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72" r:id="rId5"/>
    <p:sldId id="270" r:id="rId6"/>
    <p:sldId id="287" r:id="rId7"/>
    <p:sldId id="290" r:id="rId8"/>
    <p:sldId id="273" r:id="rId9"/>
    <p:sldId id="271" r:id="rId10"/>
    <p:sldId id="276" r:id="rId11"/>
    <p:sldId id="277" r:id="rId12"/>
    <p:sldId id="283" r:id="rId13"/>
    <p:sldId id="284" r:id="rId14"/>
    <p:sldId id="279" r:id="rId15"/>
    <p:sldId id="261" r:id="rId16"/>
    <p:sldId id="265" r:id="rId17"/>
    <p:sldId id="292" r:id="rId18"/>
    <p:sldId id="293" r:id="rId19"/>
    <p:sldId id="295" r:id="rId20"/>
    <p:sldId id="275" r:id="rId21"/>
    <p:sldId id="294" r:id="rId22"/>
    <p:sldId id="288" r:id="rId2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99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B022A2D-42FA-4553-8772-8DAE87B769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FDD895D-FAE0-4BCC-A867-FF4B70D9BF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D8BFC61-C9B4-4662-92B2-1A960A84D5A3}" type="datetime1">
              <a:rPr lang="ru-RU" smtClean="0"/>
              <a:t>09.12.2021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4706EC-595E-4FD0-9EC4-968864CC93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699D8E-A980-43D3-BFB9-0812FFA36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C4EE72E-E5A5-44ED-A736-DB8D8EE9B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617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877EBC4-8169-4963-8931-4F275678C64F}" type="datetime1">
              <a:rPr lang="ru-RU" noProof="0" smtClean="0"/>
              <a:t>09.12.2021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42FC2-A162-47B3-989B-571A62414964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91327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942FC2-A162-47B3-989B-571A6241496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621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942FC2-A162-47B3-989B-571A62414964}" type="slidenum">
              <a:rPr lang="ru-RU" noProof="0" smtClean="0"/>
              <a:t>13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44715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0C47B699-08C0-4851-8BAE-384C14E4E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6050" y="1079500"/>
            <a:ext cx="3884962" cy="2138400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B84917A2-B37A-4655-9D10-50C6FD698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6051" y="4113213"/>
            <a:ext cx="3884961" cy="1655762"/>
          </a:xfrm>
        </p:spPr>
        <p:txBody>
          <a:bodyPr rtlCol="0"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88EE5317-4FED-4CB5-85EE-6DAD46C28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438531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Рисунок 8">
            <a:extLst>
              <a:ext uri="{FF2B5EF4-FFF2-40B4-BE49-F238E27FC236}">
                <a16:creationId xmlns:a16="http://schemas.microsoft.com/office/drawing/2014/main" id="{22C5EA6D-CE5E-44F2-95E5-1E87F504AD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1338" y="539750"/>
            <a:ext cx="6670675" cy="575945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312471405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2.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696910"/>
          </a:xfrm>
        </p:spPr>
        <p:txBody>
          <a:bodyPr wrap="square" rtlCol="0" anchor="b" anchorCtr="0">
            <a:normAutofit/>
          </a:bodyPr>
          <a:lstStyle>
            <a:lvl1pPr algn="ctr">
              <a:defRPr/>
            </a:lvl1pPr>
          </a:lstStyle>
          <a:p>
            <a:pPr algn="ctr" rtl="0"/>
            <a:r>
              <a:rPr lang="ru-RU" noProof="0"/>
              <a:t>Образец заголовка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1664AFF-309D-433B-B3F0-84A98A207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1680433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3">
            <a:extLst>
              <a:ext uri="{FF2B5EF4-FFF2-40B4-BE49-F238E27FC236}">
                <a16:creationId xmlns:a16="http://schemas.microsoft.com/office/drawing/2014/main" id="{11FC24B6-E967-42A6-8F96-DBB1BFE196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4793" y="2119211"/>
            <a:ext cx="4360512" cy="552450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22" name="Текст 25">
            <a:extLst>
              <a:ext uri="{FF2B5EF4-FFF2-40B4-BE49-F238E27FC236}">
                <a16:creationId xmlns:a16="http://schemas.microsoft.com/office/drawing/2014/main" id="{227584E0-1796-45AE-A691-1918676D9C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4443" y="2671626"/>
            <a:ext cx="4360862" cy="3215781"/>
          </a:xfrm>
        </p:spPr>
        <p:txBody>
          <a:bodyPr rtlCol="0">
            <a:normAutofit/>
          </a:bodyPr>
          <a:lstStyle>
            <a:lvl1pPr marL="2857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Щелкните, чтобы вставить текст</a:t>
            </a:r>
          </a:p>
        </p:txBody>
      </p:sp>
      <p:sp>
        <p:nvSpPr>
          <p:cNvPr id="23" name="Текст 23">
            <a:extLst>
              <a:ext uri="{FF2B5EF4-FFF2-40B4-BE49-F238E27FC236}">
                <a16:creationId xmlns:a16="http://schemas.microsoft.com/office/drawing/2014/main" id="{C7E3698B-A426-409C-94D0-F06ECD410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9649" y="2119211"/>
            <a:ext cx="4360512" cy="552450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24" name="Текст 25">
            <a:extLst>
              <a:ext uri="{FF2B5EF4-FFF2-40B4-BE49-F238E27FC236}">
                <a16:creationId xmlns:a16="http://schemas.microsoft.com/office/drawing/2014/main" id="{D2F2C5F3-51E6-4531-9805-221591315C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9299" y="2671626"/>
            <a:ext cx="4360862" cy="3215781"/>
          </a:xfrm>
        </p:spPr>
        <p:txBody>
          <a:bodyPr rtlCol="0">
            <a:normAutofit/>
          </a:bodyPr>
          <a:lstStyle>
            <a:lvl1pPr marL="2857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Щелкните, чтобы вставить текст</a:t>
            </a:r>
          </a:p>
        </p:txBody>
      </p:sp>
      <p:sp>
        <p:nvSpPr>
          <p:cNvPr id="9" name="Дата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2021</a:t>
            </a:r>
            <a:endParaRPr lang="ru-RU" noProof="0">
              <a:solidFill>
                <a:prstClr val="white">
                  <a:alpha val="70000"/>
                </a:prst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ЭМИТ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E9465D8-1640-4D12-B086-59416AFCB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3072531" y="-2496283"/>
            <a:ext cx="6034235" cy="11610702"/>
            <a:chOff x="443748" y="446254"/>
            <a:chExt cx="3330000" cy="5760000"/>
          </a:xfrm>
        </p:grpSpPr>
        <p:sp>
          <p:nvSpPr>
            <p:cNvPr id="13" name="Прямоугольник 5">
              <a:extLst>
                <a:ext uri="{FF2B5EF4-FFF2-40B4-BE49-F238E27FC236}">
                  <a16:creationId xmlns:a16="http://schemas.microsoft.com/office/drawing/2014/main" id="{E7BE05B2-64AC-4F56-A098-D3A324E9D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V="1">
              <a:off x="443748" y="446254"/>
              <a:ext cx="3330000" cy="5760000"/>
            </a:xfrm>
            <a:custGeom>
              <a:avLst/>
              <a:gdLst>
                <a:gd name="connsiteX0" fmla="*/ 0 w 6660000"/>
                <a:gd name="connsiteY0" fmla="*/ 0 h 5760000"/>
                <a:gd name="connsiteX1" fmla="*/ 6660000 w 6660000"/>
                <a:gd name="connsiteY1" fmla="*/ 0 h 5760000"/>
                <a:gd name="connsiteX2" fmla="*/ 6660000 w 6660000"/>
                <a:gd name="connsiteY2" fmla="*/ 5760000 h 5760000"/>
                <a:gd name="connsiteX3" fmla="*/ 0 w 6660000"/>
                <a:gd name="connsiteY3" fmla="*/ 5760000 h 5760000"/>
                <a:gd name="connsiteX4" fmla="*/ 0 w 6660000"/>
                <a:gd name="connsiteY4" fmla="*/ 0 h 5760000"/>
                <a:gd name="connsiteX0" fmla="*/ 6660000 w 6751440"/>
                <a:gd name="connsiteY0" fmla="*/ 0 h 5760000"/>
                <a:gd name="connsiteX1" fmla="*/ 6660000 w 6751440"/>
                <a:gd name="connsiteY1" fmla="*/ 5760000 h 5760000"/>
                <a:gd name="connsiteX2" fmla="*/ 0 w 6751440"/>
                <a:gd name="connsiteY2" fmla="*/ 5760000 h 5760000"/>
                <a:gd name="connsiteX3" fmla="*/ 0 w 6751440"/>
                <a:gd name="connsiteY3" fmla="*/ 0 h 5760000"/>
                <a:gd name="connsiteX4" fmla="*/ 6751440 w 6751440"/>
                <a:gd name="connsiteY4" fmla="*/ 9144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4" fmla="*/ 5068690 w 6660000"/>
                <a:gd name="connsiteY4" fmla="*/ 22479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0" fmla="*/ 6660000 w 6660000"/>
                <a:gd name="connsiteY0" fmla="*/ 5760000 h 5760000"/>
                <a:gd name="connsiteX1" fmla="*/ 0 w 6660000"/>
                <a:gd name="connsiteY1" fmla="*/ 5760000 h 5760000"/>
                <a:gd name="connsiteX2" fmla="*/ 0 w 6660000"/>
                <a:gd name="connsiteY2" fmla="*/ 0 h 57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0000" h="5760000">
                  <a:moveTo>
                    <a:pt x="6660000" y="5760000"/>
                  </a:moveTo>
                  <a:lnTo>
                    <a:pt x="0" y="576000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>
                <a:latin typeface="Calibri Light" panose="020F0302020204030204" pitchFamily="34" charset="0"/>
              </a:endParaRPr>
            </a:p>
          </p:txBody>
        </p:sp>
        <p:sp>
          <p:nvSpPr>
            <p:cNvPr id="15" name="Прямоугольник 5">
              <a:extLst>
                <a:ext uri="{FF2B5EF4-FFF2-40B4-BE49-F238E27FC236}">
                  <a16:creationId xmlns:a16="http://schemas.microsoft.com/office/drawing/2014/main" id="{CFB6CFD5-710B-4FF7-B75B-0174B9B72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 flipV="1">
              <a:off x="443748" y="6206254"/>
              <a:ext cx="3330000" cy="0"/>
            </a:xfrm>
            <a:custGeom>
              <a:avLst/>
              <a:gdLst>
                <a:gd name="connsiteX0" fmla="*/ 0 w 6660000"/>
                <a:gd name="connsiteY0" fmla="*/ 0 h 5760000"/>
                <a:gd name="connsiteX1" fmla="*/ 6660000 w 6660000"/>
                <a:gd name="connsiteY1" fmla="*/ 0 h 5760000"/>
                <a:gd name="connsiteX2" fmla="*/ 6660000 w 6660000"/>
                <a:gd name="connsiteY2" fmla="*/ 5760000 h 5760000"/>
                <a:gd name="connsiteX3" fmla="*/ 0 w 6660000"/>
                <a:gd name="connsiteY3" fmla="*/ 5760000 h 5760000"/>
                <a:gd name="connsiteX4" fmla="*/ 0 w 6660000"/>
                <a:gd name="connsiteY4" fmla="*/ 0 h 5760000"/>
                <a:gd name="connsiteX0" fmla="*/ 6660000 w 6751440"/>
                <a:gd name="connsiteY0" fmla="*/ 0 h 5760000"/>
                <a:gd name="connsiteX1" fmla="*/ 6660000 w 6751440"/>
                <a:gd name="connsiteY1" fmla="*/ 5760000 h 5760000"/>
                <a:gd name="connsiteX2" fmla="*/ 0 w 6751440"/>
                <a:gd name="connsiteY2" fmla="*/ 5760000 h 5760000"/>
                <a:gd name="connsiteX3" fmla="*/ 0 w 6751440"/>
                <a:gd name="connsiteY3" fmla="*/ 0 h 5760000"/>
                <a:gd name="connsiteX4" fmla="*/ 6751440 w 6751440"/>
                <a:gd name="connsiteY4" fmla="*/ 9144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4" fmla="*/ 5068690 w 6660000"/>
                <a:gd name="connsiteY4" fmla="*/ 22479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0" fmla="*/ 6660000 w 6660000"/>
                <a:gd name="connsiteY0" fmla="*/ 5760000 h 5760000"/>
                <a:gd name="connsiteX1" fmla="*/ 0 w 6660000"/>
                <a:gd name="connsiteY1" fmla="*/ 5760000 h 5760000"/>
                <a:gd name="connsiteX2" fmla="*/ 0 w 6660000"/>
                <a:gd name="connsiteY2" fmla="*/ 0 h 5760000"/>
                <a:gd name="connsiteX0" fmla="*/ 6660000 w 6660000"/>
                <a:gd name="connsiteY0" fmla="*/ 0 h 0"/>
                <a:gd name="connsiteX1" fmla="*/ 0 w 6660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0000">
                  <a:moveTo>
                    <a:pt x="6660000" y="0"/>
                  </a:moveTo>
                  <a:lnTo>
                    <a:pt x="0" y="0"/>
                  </a:lnTo>
                </a:path>
              </a:pathLst>
            </a:custGeom>
            <a:solidFill>
              <a:schemeClr val="tx2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>
                <a:solidFill>
                  <a:schemeClr val="tx1">
                    <a:alpha val="70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7" name="Прямоугольник 5">
              <a:extLst>
                <a:ext uri="{FF2B5EF4-FFF2-40B4-BE49-F238E27FC236}">
                  <a16:creationId xmlns:a16="http://schemas.microsoft.com/office/drawing/2014/main" id="{66A28EB2-7446-4114-8BD6-4CB90B849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 flipV="1">
              <a:off x="3773748" y="446254"/>
              <a:ext cx="0" cy="5760000"/>
            </a:xfrm>
            <a:custGeom>
              <a:avLst/>
              <a:gdLst>
                <a:gd name="connsiteX0" fmla="*/ 0 w 6660000"/>
                <a:gd name="connsiteY0" fmla="*/ 0 h 5760000"/>
                <a:gd name="connsiteX1" fmla="*/ 6660000 w 6660000"/>
                <a:gd name="connsiteY1" fmla="*/ 0 h 5760000"/>
                <a:gd name="connsiteX2" fmla="*/ 6660000 w 6660000"/>
                <a:gd name="connsiteY2" fmla="*/ 5760000 h 5760000"/>
                <a:gd name="connsiteX3" fmla="*/ 0 w 6660000"/>
                <a:gd name="connsiteY3" fmla="*/ 5760000 h 5760000"/>
                <a:gd name="connsiteX4" fmla="*/ 0 w 6660000"/>
                <a:gd name="connsiteY4" fmla="*/ 0 h 5760000"/>
                <a:gd name="connsiteX0" fmla="*/ 6660000 w 6751440"/>
                <a:gd name="connsiteY0" fmla="*/ 0 h 5760000"/>
                <a:gd name="connsiteX1" fmla="*/ 6660000 w 6751440"/>
                <a:gd name="connsiteY1" fmla="*/ 5760000 h 5760000"/>
                <a:gd name="connsiteX2" fmla="*/ 0 w 6751440"/>
                <a:gd name="connsiteY2" fmla="*/ 5760000 h 5760000"/>
                <a:gd name="connsiteX3" fmla="*/ 0 w 6751440"/>
                <a:gd name="connsiteY3" fmla="*/ 0 h 5760000"/>
                <a:gd name="connsiteX4" fmla="*/ 6751440 w 6751440"/>
                <a:gd name="connsiteY4" fmla="*/ 9144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4" fmla="*/ 5068690 w 6660000"/>
                <a:gd name="connsiteY4" fmla="*/ 22479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0" fmla="*/ 6660000 w 6660000"/>
                <a:gd name="connsiteY0" fmla="*/ 5760000 h 5760000"/>
                <a:gd name="connsiteX1" fmla="*/ 0 w 6660000"/>
                <a:gd name="connsiteY1" fmla="*/ 5760000 h 5760000"/>
                <a:gd name="connsiteX2" fmla="*/ 0 w 6660000"/>
                <a:gd name="connsiteY2" fmla="*/ 0 h 5760000"/>
                <a:gd name="connsiteX0" fmla="*/ 0 w 0"/>
                <a:gd name="connsiteY0" fmla="*/ 5760000 h 5760000"/>
                <a:gd name="connsiteX1" fmla="*/ 0 w 0"/>
                <a:gd name="connsiteY1" fmla="*/ 0 h 57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760000">
                  <a:moveTo>
                    <a:pt x="0" y="5760000"/>
                  </a:moveTo>
                  <a:lnTo>
                    <a:pt x="0" y="0"/>
                  </a:lnTo>
                </a:path>
              </a:pathLst>
            </a:custGeom>
            <a:solidFill>
              <a:schemeClr val="tx2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06898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3.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DA6CE13-49E5-47C2-B720-1F236BBB5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696910"/>
          </a:xfrm>
        </p:spPr>
        <p:txBody>
          <a:bodyPr wrap="square" rtlCol="0" anchor="b" anchorCtr="0">
            <a:normAutofit/>
          </a:bodyPr>
          <a:lstStyle>
            <a:lvl1pPr algn="ctr">
              <a:defRPr/>
            </a:lvl1pPr>
          </a:lstStyle>
          <a:p>
            <a:pPr algn="ctr" rtl="0"/>
            <a:r>
              <a:rPr lang="ru-RU" noProof="0"/>
              <a:t>Образец заголовка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BA75683-8D5A-4D7B-AA95-90826766F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1680433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Текст 23">
            <a:extLst>
              <a:ext uri="{FF2B5EF4-FFF2-40B4-BE49-F238E27FC236}">
                <a16:creationId xmlns:a16="http://schemas.microsoft.com/office/drawing/2014/main" id="{0014AA73-5311-4055-A626-89D8E23FF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112353"/>
            <a:ext cx="3303394" cy="552450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929F4BD4-95C1-49C1-8ADF-A14CD56758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664768"/>
            <a:ext cx="3303659" cy="3215781"/>
          </a:xfrm>
        </p:spPr>
        <p:txBody>
          <a:bodyPr rtlCol="0">
            <a:normAutofit/>
          </a:bodyPr>
          <a:lstStyle>
            <a:lvl1pPr marL="2857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Щелкните, чтобы вставить текст</a:t>
            </a:r>
          </a:p>
        </p:txBody>
      </p:sp>
      <p:sp>
        <p:nvSpPr>
          <p:cNvPr id="48" name="Текст 23">
            <a:extLst>
              <a:ext uri="{FF2B5EF4-FFF2-40B4-BE49-F238E27FC236}">
                <a16:creationId xmlns:a16="http://schemas.microsoft.com/office/drawing/2014/main" id="{92C6830C-1F44-4F12-B457-A08A9A6E53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53829" y="2112353"/>
            <a:ext cx="3303394" cy="552450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31" name="Текст 25">
            <a:extLst>
              <a:ext uri="{FF2B5EF4-FFF2-40B4-BE49-F238E27FC236}">
                <a16:creationId xmlns:a16="http://schemas.microsoft.com/office/drawing/2014/main" id="{631066C0-5869-41D5-A6B8-519CA72AC0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664768"/>
            <a:ext cx="3303659" cy="3215781"/>
          </a:xfrm>
        </p:spPr>
        <p:txBody>
          <a:bodyPr rtlCol="0">
            <a:normAutofit/>
          </a:bodyPr>
          <a:lstStyle>
            <a:lvl1pPr marL="2857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Щелкните, чтобы вставить текст</a:t>
            </a:r>
          </a:p>
        </p:txBody>
      </p:sp>
      <p:sp>
        <p:nvSpPr>
          <p:cNvPr id="49" name="Текст 23">
            <a:extLst>
              <a:ext uri="{FF2B5EF4-FFF2-40B4-BE49-F238E27FC236}">
                <a16:creationId xmlns:a16="http://schemas.microsoft.com/office/drawing/2014/main" id="{A05C520D-F031-4A59-B3AB-15CD169C1B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05931" y="2112353"/>
            <a:ext cx="3303394" cy="552450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33" name="Текст 25">
            <a:extLst>
              <a:ext uri="{FF2B5EF4-FFF2-40B4-BE49-F238E27FC236}">
                <a16:creationId xmlns:a16="http://schemas.microsoft.com/office/drawing/2014/main" id="{918F424D-F90F-4352-B45D-8E23B4BA14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651053"/>
            <a:ext cx="3303659" cy="3215781"/>
          </a:xfrm>
        </p:spPr>
        <p:txBody>
          <a:bodyPr rtlCol="0">
            <a:normAutofit/>
          </a:bodyPr>
          <a:lstStyle>
            <a:lvl1pPr marL="2857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Щелкните, чтобы вставить текст</a:t>
            </a:r>
          </a:p>
        </p:txBody>
      </p:sp>
      <p:sp>
        <p:nvSpPr>
          <p:cNvPr id="9" name="Дата 3">
            <a:extLst>
              <a:ext uri="{FF2B5EF4-FFF2-40B4-BE49-F238E27FC236}">
                <a16:creationId xmlns:a16="http://schemas.microsoft.com/office/drawing/2014/main" id="{6CF1492E-55F0-4EDA-9C49-A4A834F40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2021</a:t>
            </a:r>
            <a:endParaRPr lang="ru-RU" noProof="0">
              <a:solidFill>
                <a:prstClr val="white">
                  <a:alpha val="70000"/>
                </a:prst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928D135F-F70E-4CF5-8CAB-4B58BA02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ЭМИТ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B0B1F2E7-88D6-4A13-81A3-A31E4E8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4A548AA1-D42E-4FED-9B69-F476E2648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3072531" y="-2496283"/>
            <a:ext cx="6034235" cy="11610702"/>
            <a:chOff x="443748" y="446254"/>
            <a:chExt cx="3330000" cy="5760000"/>
          </a:xfrm>
        </p:grpSpPr>
        <p:sp>
          <p:nvSpPr>
            <p:cNvPr id="51" name="Прямоугольник 5">
              <a:extLst>
                <a:ext uri="{FF2B5EF4-FFF2-40B4-BE49-F238E27FC236}">
                  <a16:creationId xmlns:a16="http://schemas.microsoft.com/office/drawing/2014/main" id="{8C03BD57-8867-4998-B3F3-82125EA37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V="1">
              <a:off x="443748" y="446254"/>
              <a:ext cx="3330000" cy="5760000"/>
            </a:xfrm>
            <a:custGeom>
              <a:avLst/>
              <a:gdLst>
                <a:gd name="connsiteX0" fmla="*/ 0 w 6660000"/>
                <a:gd name="connsiteY0" fmla="*/ 0 h 5760000"/>
                <a:gd name="connsiteX1" fmla="*/ 6660000 w 6660000"/>
                <a:gd name="connsiteY1" fmla="*/ 0 h 5760000"/>
                <a:gd name="connsiteX2" fmla="*/ 6660000 w 6660000"/>
                <a:gd name="connsiteY2" fmla="*/ 5760000 h 5760000"/>
                <a:gd name="connsiteX3" fmla="*/ 0 w 6660000"/>
                <a:gd name="connsiteY3" fmla="*/ 5760000 h 5760000"/>
                <a:gd name="connsiteX4" fmla="*/ 0 w 6660000"/>
                <a:gd name="connsiteY4" fmla="*/ 0 h 5760000"/>
                <a:gd name="connsiteX0" fmla="*/ 6660000 w 6751440"/>
                <a:gd name="connsiteY0" fmla="*/ 0 h 5760000"/>
                <a:gd name="connsiteX1" fmla="*/ 6660000 w 6751440"/>
                <a:gd name="connsiteY1" fmla="*/ 5760000 h 5760000"/>
                <a:gd name="connsiteX2" fmla="*/ 0 w 6751440"/>
                <a:gd name="connsiteY2" fmla="*/ 5760000 h 5760000"/>
                <a:gd name="connsiteX3" fmla="*/ 0 w 6751440"/>
                <a:gd name="connsiteY3" fmla="*/ 0 h 5760000"/>
                <a:gd name="connsiteX4" fmla="*/ 6751440 w 6751440"/>
                <a:gd name="connsiteY4" fmla="*/ 9144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4" fmla="*/ 5068690 w 6660000"/>
                <a:gd name="connsiteY4" fmla="*/ 22479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0" fmla="*/ 6660000 w 6660000"/>
                <a:gd name="connsiteY0" fmla="*/ 5760000 h 5760000"/>
                <a:gd name="connsiteX1" fmla="*/ 0 w 6660000"/>
                <a:gd name="connsiteY1" fmla="*/ 5760000 h 5760000"/>
                <a:gd name="connsiteX2" fmla="*/ 0 w 6660000"/>
                <a:gd name="connsiteY2" fmla="*/ 0 h 57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0000" h="5760000">
                  <a:moveTo>
                    <a:pt x="6660000" y="5760000"/>
                  </a:moveTo>
                  <a:lnTo>
                    <a:pt x="0" y="576000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>
                <a:latin typeface="Calibri Light" panose="020F0302020204030204" pitchFamily="34" charset="0"/>
              </a:endParaRPr>
            </a:p>
          </p:txBody>
        </p:sp>
        <p:sp>
          <p:nvSpPr>
            <p:cNvPr id="52" name="Прямоугольник 5">
              <a:extLst>
                <a:ext uri="{FF2B5EF4-FFF2-40B4-BE49-F238E27FC236}">
                  <a16:creationId xmlns:a16="http://schemas.microsoft.com/office/drawing/2014/main" id="{AF4847DD-9F53-4840-86F2-4ADCD66C1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 flipV="1">
              <a:off x="443748" y="6206254"/>
              <a:ext cx="3330000" cy="0"/>
            </a:xfrm>
            <a:custGeom>
              <a:avLst/>
              <a:gdLst>
                <a:gd name="connsiteX0" fmla="*/ 0 w 6660000"/>
                <a:gd name="connsiteY0" fmla="*/ 0 h 5760000"/>
                <a:gd name="connsiteX1" fmla="*/ 6660000 w 6660000"/>
                <a:gd name="connsiteY1" fmla="*/ 0 h 5760000"/>
                <a:gd name="connsiteX2" fmla="*/ 6660000 w 6660000"/>
                <a:gd name="connsiteY2" fmla="*/ 5760000 h 5760000"/>
                <a:gd name="connsiteX3" fmla="*/ 0 w 6660000"/>
                <a:gd name="connsiteY3" fmla="*/ 5760000 h 5760000"/>
                <a:gd name="connsiteX4" fmla="*/ 0 w 6660000"/>
                <a:gd name="connsiteY4" fmla="*/ 0 h 5760000"/>
                <a:gd name="connsiteX0" fmla="*/ 6660000 w 6751440"/>
                <a:gd name="connsiteY0" fmla="*/ 0 h 5760000"/>
                <a:gd name="connsiteX1" fmla="*/ 6660000 w 6751440"/>
                <a:gd name="connsiteY1" fmla="*/ 5760000 h 5760000"/>
                <a:gd name="connsiteX2" fmla="*/ 0 w 6751440"/>
                <a:gd name="connsiteY2" fmla="*/ 5760000 h 5760000"/>
                <a:gd name="connsiteX3" fmla="*/ 0 w 6751440"/>
                <a:gd name="connsiteY3" fmla="*/ 0 h 5760000"/>
                <a:gd name="connsiteX4" fmla="*/ 6751440 w 6751440"/>
                <a:gd name="connsiteY4" fmla="*/ 9144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4" fmla="*/ 5068690 w 6660000"/>
                <a:gd name="connsiteY4" fmla="*/ 22479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0" fmla="*/ 6660000 w 6660000"/>
                <a:gd name="connsiteY0" fmla="*/ 5760000 h 5760000"/>
                <a:gd name="connsiteX1" fmla="*/ 0 w 6660000"/>
                <a:gd name="connsiteY1" fmla="*/ 5760000 h 5760000"/>
                <a:gd name="connsiteX2" fmla="*/ 0 w 6660000"/>
                <a:gd name="connsiteY2" fmla="*/ 0 h 5760000"/>
                <a:gd name="connsiteX0" fmla="*/ 6660000 w 6660000"/>
                <a:gd name="connsiteY0" fmla="*/ 0 h 0"/>
                <a:gd name="connsiteX1" fmla="*/ 0 w 6660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0000">
                  <a:moveTo>
                    <a:pt x="6660000" y="0"/>
                  </a:moveTo>
                  <a:lnTo>
                    <a:pt x="0" y="0"/>
                  </a:lnTo>
                </a:path>
              </a:pathLst>
            </a:custGeom>
            <a:solidFill>
              <a:schemeClr val="tx2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>
                <a:solidFill>
                  <a:schemeClr val="tx1">
                    <a:alpha val="70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3" name="Прямоугольник 5">
              <a:extLst>
                <a:ext uri="{FF2B5EF4-FFF2-40B4-BE49-F238E27FC236}">
                  <a16:creationId xmlns:a16="http://schemas.microsoft.com/office/drawing/2014/main" id="{881FA255-D3EB-4D06-BDCA-3627242D6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 flipV="1">
              <a:off x="3773748" y="446254"/>
              <a:ext cx="0" cy="5760000"/>
            </a:xfrm>
            <a:custGeom>
              <a:avLst/>
              <a:gdLst>
                <a:gd name="connsiteX0" fmla="*/ 0 w 6660000"/>
                <a:gd name="connsiteY0" fmla="*/ 0 h 5760000"/>
                <a:gd name="connsiteX1" fmla="*/ 6660000 w 6660000"/>
                <a:gd name="connsiteY1" fmla="*/ 0 h 5760000"/>
                <a:gd name="connsiteX2" fmla="*/ 6660000 w 6660000"/>
                <a:gd name="connsiteY2" fmla="*/ 5760000 h 5760000"/>
                <a:gd name="connsiteX3" fmla="*/ 0 w 6660000"/>
                <a:gd name="connsiteY3" fmla="*/ 5760000 h 5760000"/>
                <a:gd name="connsiteX4" fmla="*/ 0 w 6660000"/>
                <a:gd name="connsiteY4" fmla="*/ 0 h 5760000"/>
                <a:gd name="connsiteX0" fmla="*/ 6660000 w 6751440"/>
                <a:gd name="connsiteY0" fmla="*/ 0 h 5760000"/>
                <a:gd name="connsiteX1" fmla="*/ 6660000 w 6751440"/>
                <a:gd name="connsiteY1" fmla="*/ 5760000 h 5760000"/>
                <a:gd name="connsiteX2" fmla="*/ 0 w 6751440"/>
                <a:gd name="connsiteY2" fmla="*/ 5760000 h 5760000"/>
                <a:gd name="connsiteX3" fmla="*/ 0 w 6751440"/>
                <a:gd name="connsiteY3" fmla="*/ 0 h 5760000"/>
                <a:gd name="connsiteX4" fmla="*/ 6751440 w 6751440"/>
                <a:gd name="connsiteY4" fmla="*/ 9144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4" fmla="*/ 5068690 w 6660000"/>
                <a:gd name="connsiteY4" fmla="*/ 22479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0" fmla="*/ 6660000 w 6660000"/>
                <a:gd name="connsiteY0" fmla="*/ 5760000 h 5760000"/>
                <a:gd name="connsiteX1" fmla="*/ 0 w 6660000"/>
                <a:gd name="connsiteY1" fmla="*/ 5760000 h 5760000"/>
                <a:gd name="connsiteX2" fmla="*/ 0 w 6660000"/>
                <a:gd name="connsiteY2" fmla="*/ 0 h 5760000"/>
                <a:gd name="connsiteX0" fmla="*/ 0 w 0"/>
                <a:gd name="connsiteY0" fmla="*/ 5760000 h 5760000"/>
                <a:gd name="connsiteX1" fmla="*/ 0 w 0"/>
                <a:gd name="connsiteY1" fmla="*/ 0 h 57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760000">
                  <a:moveTo>
                    <a:pt x="0" y="5760000"/>
                  </a:moveTo>
                  <a:lnTo>
                    <a:pt x="0" y="0"/>
                  </a:lnTo>
                </a:path>
              </a:pathLst>
            </a:custGeom>
            <a:solidFill>
              <a:schemeClr val="tx2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7604980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аткая информа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036F7FC-6006-4472-BC70-30C283ABC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00"/>
            <a:ext cx="3345950" cy="2303213"/>
          </a:xfrm>
        </p:spPr>
        <p:txBody>
          <a:bodyPr rtlCol="0" anchor="ctr" anchorCtr="0"/>
          <a:lstStyle>
            <a:lvl1pPr algn="ctr">
              <a:defRPr/>
            </a:lvl1pPr>
          </a:lstStyle>
          <a:p>
            <a:pPr algn="ctr" rtl="0"/>
            <a:r>
              <a:rPr lang="ru-RU" noProof="0"/>
              <a:t>Образец заголовка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265A73B-104E-43C7-BBEC-C2B3D52E1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бъект 2">
            <a:extLst>
              <a:ext uri="{FF2B5EF4-FFF2-40B4-BE49-F238E27FC236}">
                <a16:creationId xmlns:a16="http://schemas.microsoft.com/office/drawing/2014/main" id="{8FE0F1ED-567A-464B-A7AB-53B58F510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540000"/>
            <a:ext cx="6107460" cy="2303213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6745F42-F11E-4295-BA16-71120E66B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9000"/>
            <a:ext cx="12192000" cy="3428999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30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23" name="Рисунок 18">
            <a:extLst>
              <a:ext uri="{FF2B5EF4-FFF2-40B4-BE49-F238E27FC236}">
                <a16:creationId xmlns:a16="http://schemas.microsoft.com/office/drawing/2014/main" id="{49B51FEE-9706-46CF-8CEF-5E1F009FFF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1338" y="4011613"/>
            <a:ext cx="2578100" cy="2303462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4" name="Рисунок 18">
            <a:extLst>
              <a:ext uri="{FF2B5EF4-FFF2-40B4-BE49-F238E27FC236}">
                <a16:creationId xmlns:a16="http://schemas.microsoft.com/office/drawing/2014/main" id="{C2EE5695-74F8-4071-8805-A537486F22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84863" y="4011331"/>
            <a:ext cx="2578100" cy="2303462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5" name="Рисунок 18">
            <a:extLst>
              <a:ext uri="{FF2B5EF4-FFF2-40B4-BE49-F238E27FC236}">
                <a16:creationId xmlns:a16="http://schemas.microsoft.com/office/drawing/2014/main" id="{426DBDB7-E494-4BDA-BD74-10D41918C0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8887" y="4011331"/>
            <a:ext cx="2578100" cy="2303462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6" name="Рисунок 18">
            <a:extLst>
              <a:ext uri="{FF2B5EF4-FFF2-40B4-BE49-F238E27FC236}">
                <a16:creationId xmlns:a16="http://schemas.microsoft.com/office/drawing/2014/main" id="{110C3059-EF0D-4175-A421-E59E738E9AA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2912" y="4011331"/>
            <a:ext cx="2578100" cy="2303462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5" name="Дата 3">
            <a:extLst>
              <a:ext uri="{FF2B5EF4-FFF2-40B4-BE49-F238E27FC236}">
                <a16:creationId xmlns:a16="http://schemas.microsoft.com/office/drawing/2014/main" id="{F23808ED-A697-419E-B2B9-925BC804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2021</a:t>
            </a:r>
            <a:endParaRPr lang="ru-RU" noProof="0">
              <a:solidFill>
                <a:prstClr val="white">
                  <a:alpha val="70000"/>
                </a:prst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Нижний колонтитул 4">
            <a:extLst>
              <a:ext uri="{FF2B5EF4-FFF2-40B4-BE49-F238E27FC236}">
                <a16:creationId xmlns:a16="http://schemas.microsoft.com/office/drawing/2014/main" id="{82CBC00E-8DBE-41F7-B5EC-A273F7184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ЭМИТ</a:t>
            </a:r>
          </a:p>
        </p:txBody>
      </p:sp>
      <p:sp>
        <p:nvSpPr>
          <p:cNvPr id="17" name="Номер слайда 5">
            <a:extLst>
              <a:ext uri="{FF2B5EF4-FFF2-40B4-BE49-F238E27FC236}">
                <a16:creationId xmlns:a16="http://schemas.microsoft.com/office/drawing/2014/main" id="{EC8BA04E-DB40-4D07-9B73-37122A90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374002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6EF848A-75B5-49A0-A26E-E3931F22D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26" y="1089025"/>
            <a:ext cx="4451349" cy="1532951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0D20A319-635D-423F-BBAC-55CDC1785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0326" y="4248000"/>
            <a:ext cx="4451349" cy="1520975"/>
          </a:xfrm>
        </p:spPr>
        <p:txBody>
          <a:bodyPr rtlCol="0"/>
          <a:lstStyle>
            <a:lvl1pPr marL="0" indent="0" algn="ctr">
              <a:buNone/>
              <a:defRPr i="1"/>
            </a:lvl1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31" name="Рисунок 28">
            <a:extLst>
              <a:ext uri="{FF2B5EF4-FFF2-40B4-BE49-F238E27FC236}">
                <a16:creationId xmlns:a16="http://schemas.microsoft.com/office/drawing/2014/main" id="{2A95A91B-7863-4D63-9D9B-EB1E440C1D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9750" y="539750"/>
            <a:ext cx="2768600" cy="57785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2" name="Рисунок 28">
            <a:extLst>
              <a:ext uri="{FF2B5EF4-FFF2-40B4-BE49-F238E27FC236}">
                <a16:creationId xmlns:a16="http://schemas.microsoft.com/office/drawing/2014/main" id="{AC55B2B7-A24A-4F78-B673-918F440A12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83400" y="540000"/>
            <a:ext cx="2768600" cy="57785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5" name="Дата 3">
            <a:extLst>
              <a:ext uri="{FF2B5EF4-FFF2-40B4-BE49-F238E27FC236}">
                <a16:creationId xmlns:a16="http://schemas.microsoft.com/office/drawing/2014/main" id="{F2472D78-AA98-4F36-B6D6-73FDDFEDE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2021</a:t>
            </a:r>
            <a:endParaRPr lang="ru-RU" noProof="0">
              <a:solidFill>
                <a:prstClr val="white">
                  <a:alpha val="70000"/>
                </a:prst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Нижний колонтитул 4">
            <a:extLst>
              <a:ext uri="{FF2B5EF4-FFF2-40B4-BE49-F238E27FC236}">
                <a16:creationId xmlns:a16="http://schemas.microsoft.com/office/drawing/2014/main" id="{389A6CF9-7AEC-41F9-B68D-D7919EE0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ЭМИТ</a:t>
            </a:r>
          </a:p>
        </p:txBody>
      </p:sp>
      <p:sp>
        <p:nvSpPr>
          <p:cNvPr id="27" name="Номер слайда 5">
            <a:extLst>
              <a:ext uri="{FF2B5EF4-FFF2-40B4-BE49-F238E27FC236}">
                <a16:creationId xmlns:a16="http://schemas.microsoft.com/office/drawing/2014/main" id="{D01CF4E0-7641-49C6-B4CE-275344392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31AFB269-EE5A-41D3-BCD6-D9F59CE69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54952" y="3043393"/>
            <a:ext cx="1481845" cy="787628"/>
            <a:chOff x="4987925" y="2840038"/>
            <a:chExt cx="2216150" cy="1177924"/>
          </a:xfrm>
        </p:grpSpPr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45469245-EBD6-4BF4-B555-140F59F51604}"/>
                </a:ext>
              </a:extLst>
            </p:cNvPr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469BCC58-7D38-43ED-B78C-2D780660AA2B}"/>
                </a:ext>
              </a:extLst>
            </p:cNvPr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0A8F2EBB-150B-4044-A215-E7B7EAD7429A}"/>
                </a:ext>
              </a:extLst>
            </p:cNvPr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E3CC0AD8-7413-4C81-9A62-702945CC3BE8}"/>
                </a:ext>
              </a:extLst>
            </p:cNvPr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2502799B-0C00-4D54-A631-1E79EAA52AFC}"/>
                  </a:ext>
                </a:extLst>
              </p:cNvPr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2" name="Свободная форма: Фигура 41">
                <a:extLst>
                  <a:ext uri="{FF2B5EF4-FFF2-40B4-BE49-F238E27FC236}">
                    <a16:creationId xmlns:a16="http://schemas.microsoft.com/office/drawing/2014/main" id="{64E9F509-6627-4770-8A74-970F83C54B15}"/>
                  </a:ext>
                </a:extLst>
              </p:cNvPr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5C187A2A-8F72-40F1-B320-D3B624B54859}"/>
                </a:ext>
              </a:extLst>
            </p:cNvPr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35" name="Группа 34">
                <a:extLst>
                  <a:ext uri="{FF2B5EF4-FFF2-40B4-BE49-F238E27FC236}">
                    <a16:creationId xmlns:a16="http://schemas.microsoft.com/office/drawing/2014/main" id="{038DCBEB-9435-4A10-828C-CBFA74A08708}"/>
                  </a:ext>
                </a:extLst>
              </p:cNvPr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9" name="Полилиния: Фигура 38">
                  <a:extLst>
                    <a:ext uri="{FF2B5EF4-FFF2-40B4-BE49-F238E27FC236}">
                      <a16:creationId xmlns:a16="http://schemas.microsoft.com/office/drawing/2014/main" id="{A8CE8E01-DABF-4783-A397-EDB1A91E2950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40" name="Прямая соединительная линия 39">
                  <a:extLst>
                    <a:ext uri="{FF2B5EF4-FFF2-40B4-BE49-F238E27FC236}">
                      <a16:creationId xmlns:a16="http://schemas.microsoft.com/office/drawing/2014/main" id="{6401896A-2EF5-4843-9DC5-ECC0D6F6A7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Группа 35">
                <a:extLst>
                  <a:ext uri="{FF2B5EF4-FFF2-40B4-BE49-F238E27FC236}">
                    <a16:creationId xmlns:a16="http://schemas.microsoft.com/office/drawing/2014/main" id="{FB7C02DC-3E0A-45D2-859A-86EB5A3CF979}"/>
                  </a:ext>
                </a:extLst>
              </p:cNvPr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7" name="Свободная форма: Фигура 36">
                  <a:extLst>
                    <a:ext uri="{FF2B5EF4-FFF2-40B4-BE49-F238E27FC236}">
                      <a16:creationId xmlns:a16="http://schemas.microsoft.com/office/drawing/2014/main" id="{C5170D8C-ECD3-41D1-83F4-8C2A4AEC277D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" name="Прямая соединительная линия 37">
                  <a:extLst>
                    <a:ext uri="{FF2B5EF4-FFF2-40B4-BE49-F238E27FC236}">
                      <a16:creationId xmlns:a16="http://schemas.microsoft.com/office/drawing/2014/main" id="{BADB4C03-0F86-4580-B0C9-48DD4B3B6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07699282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0C1D561-971B-43DB-A5A7-63A887A0C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00"/>
            <a:ext cx="4426782" cy="1331637"/>
          </a:xfrm>
        </p:spPr>
        <p:txBody>
          <a:bodyPr rtlCol="0" anchor="b" anchorCtr="0">
            <a:normAutofit/>
          </a:bodyPr>
          <a:lstStyle>
            <a:lvl1pPr algn="ctr">
              <a:defRPr/>
            </a:lvl1pPr>
          </a:lstStyle>
          <a:p>
            <a:pPr algn="ctr" rtl="0"/>
            <a:r>
              <a:rPr lang="ru-RU" noProof="0"/>
              <a:t>Образец заголовка</a:t>
            </a:r>
            <a:endParaRPr lang="ru-RU" noProof="0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CACFD68-412E-48B4-B9EB-FEDC20A81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F0731E0-58E0-4382-ADA7-A9C6DE2E7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4460874" cy="3009899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1" name="Дата 3">
            <a:extLst>
              <a:ext uri="{FF2B5EF4-FFF2-40B4-BE49-F238E27FC236}">
                <a16:creationId xmlns:a16="http://schemas.microsoft.com/office/drawing/2014/main" id="{23D67752-1F0B-4C84-BBA7-A57E2793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2021</a:t>
            </a:r>
            <a:endParaRPr lang="ru-RU" noProof="0">
              <a:solidFill>
                <a:prstClr val="white">
                  <a:alpha val="70000"/>
                </a:prst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A4033A0-8E66-4ABA-9E27-744642AA9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20" name="Рисунок 17">
            <a:extLst>
              <a:ext uri="{FF2B5EF4-FFF2-40B4-BE49-F238E27FC236}">
                <a16:creationId xmlns:a16="http://schemas.microsoft.com/office/drawing/2014/main" id="{6A17A7B9-79E8-403B-A59F-FC5E1C5034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12013" y="539750"/>
            <a:ext cx="4438650" cy="27543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1" name="Рисунок 17">
            <a:extLst>
              <a:ext uri="{FF2B5EF4-FFF2-40B4-BE49-F238E27FC236}">
                <a16:creationId xmlns:a16="http://schemas.microsoft.com/office/drawing/2014/main" id="{F2DFBA6D-4E5F-452E-AB45-0AE0600C5F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12014" y="3563687"/>
            <a:ext cx="4438650" cy="27543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E8E05746-2784-43CF-84F7-0175BD65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ЭМИТ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BB851CC3-3ED8-49E8-B8AC-6D79B036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59362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C2262EB2-92F3-45D5-977D-A254F9DC4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0" y="1011237"/>
            <a:ext cx="6120000" cy="860400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algn="ctr" rtl="0"/>
            <a:r>
              <a:rPr lang="ru-RU" noProof="0"/>
              <a:t>Образец заголовка</a:t>
            </a:r>
          </a:p>
        </p:txBody>
      </p:sp>
      <p:sp>
        <p:nvSpPr>
          <p:cNvPr id="42" name="Рисунок 7">
            <a:extLst>
              <a:ext uri="{FF2B5EF4-FFF2-40B4-BE49-F238E27FC236}">
                <a16:creationId xmlns:a16="http://schemas.microsoft.com/office/drawing/2014/main" id="{08B7B76C-AD95-41C0-859E-9A612EE3EB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870325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AF4E51F-526D-47C7-B091-D47773C1F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бъект 2">
            <a:extLst>
              <a:ext uri="{FF2B5EF4-FFF2-40B4-BE49-F238E27FC236}">
                <a16:creationId xmlns:a16="http://schemas.microsoft.com/office/drawing/2014/main" id="{E4FE061B-0356-4C6F-A2CA-12D48BE34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50" y="2759076"/>
            <a:ext cx="6121400" cy="300989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9" name="Дата 3">
            <a:extLst>
              <a:ext uri="{FF2B5EF4-FFF2-40B4-BE49-F238E27FC236}">
                <a16:creationId xmlns:a16="http://schemas.microsoft.com/office/drawing/2014/main" id="{C9AB8836-3239-49B5-AB6F-4AF85F1F06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ru-RU" noProof="0">
                <a:solidFill>
                  <a:srgbClr val="FFFFFF"/>
                </a:solidFill>
              </a:rPr>
              <a:t>2021</a:t>
            </a:r>
            <a:endParaRPr lang="ru-RU" noProof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" name="Нижний колонтитул 4">
            <a:extLst>
              <a:ext uri="{FF2B5EF4-FFF2-40B4-BE49-F238E27FC236}">
                <a16:creationId xmlns:a16="http://schemas.microsoft.com/office/drawing/2014/main" id="{77EAD6AC-E509-49A1-8E38-1CABD458A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ЭМИТ</a:t>
            </a:r>
          </a:p>
        </p:txBody>
      </p:sp>
      <p:sp>
        <p:nvSpPr>
          <p:cNvPr id="41" name="Номер слайда 5">
            <a:extLst>
              <a:ext uri="{FF2B5EF4-FFF2-40B4-BE49-F238E27FC236}">
                <a16:creationId xmlns:a16="http://schemas.microsoft.com/office/drawing/2014/main" id="{B689B03B-F230-4530-8C09-EFB81723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23489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6">
            <a:extLst>
              <a:ext uri="{FF2B5EF4-FFF2-40B4-BE49-F238E27FC236}">
                <a16:creationId xmlns:a16="http://schemas.microsoft.com/office/drawing/2014/main" id="{D0C49A9B-EBDE-4047-884B-0860623D6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1" y="1089025"/>
            <a:ext cx="6118224" cy="1532951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Подзаголовок 7">
            <a:extLst>
              <a:ext uri="{FF2B5EF4-FFF2-40B4-BE49-F238E27FC236}">
                <a16:creationId xmlns:a16="http://schemas.microsoft.com/office/drawing/2014/main" id="{33C29AD8-5547-4B1E-8E14-63A01F6B9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48000"/>
            <a:ext cx="5016500" cy="1520975"/>
          </a:xfrm>
        </p:spPr>
        <p:txBody>
          <a:bodyPr rtlCol="0"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35" name="Рисунок 31">
            <a:extLst>
              <a:ext uri="{FF2B5EF4-FFF2-40B4-BE49-F238E27FC236}">
                <a16:creationId xmlns:a16="http://schemas.microsoft.com/office/drawing/2014/main" id="{99CD77F7-3095-4517-B300-DE93875DE53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29613" y="0"/>
            <a:ext cx="3862387" cy="2286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6" name="Рисунок 31">
            <a:extLst>
              <a:ext uri="{FF2B5EF4-FFF2-40B4-BE49-F238E27FC236}">
                <a16:creationId xmlns:a16="http://schemas.microsoft.com/office/drawing/2014/main" id="{F31ECFCC-4520-48AB-A8A1-AF9FC0C05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29200" y="2286000"/>
            <a:ext cx="3862387" cy="2286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7" name="Рисунок 31">
            <a:extLst>
              <a:ext uri="{FF2B5EF4-FFF2-40B4-BE49-F238E27FC236}">
                <a16:creationId xmlns:a16="http://schemas.microsoft.com/office/drawing/2014/main" id="{0FDBD13C-46E7-4BB9-957D-DE2A592552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29200" y="4572000"/>
            <a:ext cx="3862387" cy="2286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5B40728-32E0-44CE-8C68-1E68245C2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00874" y="3035186"/>
            <a:ext cx="1481845" cy="787628"/>
            <a:chOff x="4987925" y="2840038"/>
            <a:chExt cx="2216150" cy="1177924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40A6D99A-68F3-4E08-BB89-083CE0299CE2}"/>
                </a:ext>
              </a:extLst>
            </p:cNvPr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8B4F5556-21F4-4E26-9504-49ADE7D84749}"/>
                </a:ext>
              </a:extLst>
            </p:cNvPr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0E1118C-DFA4-410C-961C-BE0488441C9A}"/>
                </a:ext>
              </a:extLst>
            </p:cNvPr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B5A8ECE6-B3E3-4761-A6AD-711AF71EEA0D}"/>
                </a:ext>
              </a:extLst>
            </p:cNvPr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5B1F0E3F-4B5E-4F5B-93A6-CE1017521BF1}"/>
                  </a:ext>
                </a:extLst>
              </p:cNvPr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5" name="Свободная форма: Фигура 24">
                <a:extLst>
                  <a:ext uri="{FF2B5EF4-FFF2-40B4-BE49-F238E27FC236}">
                    <a16:creationId xmlns:a16="http://schemas.microsoft.com/office/drawing/2014/main" id="{B20599F0-ACFC-4223-A598-8FFAF21406AB}"/>
                  </a:ext>
                </a:extLst>
              </p:cNvPr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C6703144-DA66-4EFB-B790-4E044756FF37}"/>
                </a:ext>
              </a:extLst>
            </p:cNvPr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63371BE5-97EB-4365-8EDA-4C634155E79F}"/>
                  </a:ext>
                </a:extLst>
              </p:cNvPr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2" name="Полилиния: Фигура 21">
                  <a:extLst>
                    <a:ext uri="{FF2B5EF4-FFF2-40B4-BE49-F238E27FC236}">
                      <a16:creationId xmlns:a16="http://schemas.microsoft.com/office/drawing/2014/main" id="{533C4D53-A668-4609-B338-E2D33C24A811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A487C5A9-C4B3-4A68-8DFB-43F4CDB40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Группа 18">
                <a:extLst>
                  <a:ext uri="{FF2B5EF4-FFF2-40B4-BE49-F238E27FC236}">
                    <a16:creationId xmlns:a16="http://schemas.microsoft.com/office/drawing/2014/main" id="{82E4A2F3-57A7-4529-A621-A36F1E777A4E}"/>
                  </a:ext>
                </a:extLst>
              </p:cNvPr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0" name="Полилиния: Фигура 19">
                  <a:extLst>
                    <a:ext uri="{FF2B5EF4-FFF2-40B4-BE49-F238E27FC236}">
                      <a16:creationId xmlns:a16="http://schemas.microsoft.com/office/drawing/2014/main" id="{1482263E-6A78-46B7-8AB8-845C9C9103B4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" name="Прямая соединительная линия 20">
                  <a:extLst>
                    <a:ext uri="{FF2B5EF4-FFF2-40B4-BE49-F238E27FC236}">
                      <a16:creationId xmlns:a16="http://schemas.microsoft.com/office/drawing/2014/main" id="{3C7B34F9-7954-4950-ABEA-DDBFF4A4C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8293826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0C57E2F-CF72-48C4-856E-92187475D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 wrap="square" rtlCol="0" anchor="b" anchorCtr="0">
            <a:normAutofit/>
          </a:bodyPr>
          <a:lstStyle>
            <a:lvl1pPr algn="ctr">
              <a:defRPr/>
            </a:lvl1pPr>
          </a:lstStyle>
          <a:p>
            <a:pPr algn="ctr" rtl="0"/>
            <a:r>
              <a:rPr lang="ru-RU" noProof="0"/>
              <a:t>Образец заголовка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E4553B0-7C73-46E8-9FC4-383280D1C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Дата 3">
            <a:extLst>
              <a:ext uri="{FF2B5EF4-FFF2-40B4-BE49-F238E27FC236}">
                <a16:creationId xmlns:a16="http://schemas.microsoft.com/office/drawing/2014/main" id="{C44832F9-70D2-44CF-ABB6-82AEA0FA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2021</a:t>
            </a:r>
            <a:endParaRPr lang="ru-RU" noProof="0">
              <a:solidFill>
                <a:prstClr val="white">
                  <a:alpha val="70000"/>
                </a:prst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D954CB3D-A29B-4523-A51B-9BBDA540F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ЭМИТ</a:t>
            </a:r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788D83C5-3820-4BD6-AFF4-74306090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197F15-FEA9-40D4-BDB0-13A77FECA87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44550" y="2319338"/>
            <a:ext cx="10502900" cy="3717925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92825626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76F1404-6040-436F-A4F1-5A505FA30EA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82650" y="2441575"/>
            <a:ext cx="10426700" cy="3479800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5ABF0D4-6E3E-4B6A-9402-0B1819B2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 wrap="square" rtlCol="0" anchor="b" anchorCtr="0">
            <a:normAutofit/>
          </a:bodyPr>
          <a:lstStyle>
            <a:lvl1pPr algn="ctr">
              <a:defRPr/>
            </a:lvl1pPr>
          </a:lstStyle>
          <a:p>
            <a:pPr algn="ctr" rtl="0"/>
            <a:r>
              <a:rPr lang="ru-RU" noProof="0"/>
              <a:t>Образец заголовка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5DAB4820-09C0-4A6A-9DEF-D377D04A2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Дата 3">
            <a:extLst>
              <a:ext uri="{FF2B5EF4-FFF2-40B4-BE49-F238E27FC236}">
                <a16:creationId xmlns:a16="http://schemas.microsoft.com/office/drawing/2014/main" id="{75B58DA2-1433-4624-A301-D9496CB2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2021</a:t>
            </a:r>
            <a:endParaRPr lang="ru-RU" noProof="0">
              <a:solidFill>
                <a:prstClr val="white">
                  <a:alpha val="70000"/>
                </a:prst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428E4701-5991-4858-AE71-47400E64F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ЭМИТ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AC430A52-01FF-4B61-8B7A-C60A8D06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054210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88FC32C6-4CA8-4D0A-96AC-76733C2BC75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1337" y="542924"/>
            <a:ext cx="11109663" cy="5772395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16D5E1-C594-4160-9367-2B471F6C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00" y="552841"/>
            <a:ext cx="11109663" cy="3560127"/>
          </a:xfrm>
          <a:gradFill flip="none" rotWithShape="0">
            <a:gsLst>
              <a:gs pos="0">
                <a:schemeClr val="bg1">
                  <a:alpha val="57000"/>
                </a:schemeClr>
              </a:gs>
              <a:gs pos="8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lIns="1554480" rIns="1554480" bIns="914400" rtlCol="0" anchor="b"/>
          <a:lstStyle>
            <a:lvl1pPr algn="ctr">
              <a:lnSpc>
                <a:spcPct val="125000"/>
              </a:lnSpc>
              <a:spcBef>
                <a:spcPts val="1000"/>
              </a:spcBef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Подзаголовок 5">
            <a:extLst>
              <a:ext uri="{FF2B5EF4-FFF2-40B4-BE49-F238E27FC236}">
                <a16:creationId xmlns:a16="http://schemas.microsoft.com/office/drawing/2014/main" id="{3C87561D-53CF-4295-8BCE-C9ACAA1DE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63" y="4113212"/>
            <a:ext cx="11109999" cy="2201863"/>
          </a:xfrm>
          <a:gradFill flip="none" rotWithShape="0">
            <a:gsLst>
              <a:gs pos="0">
                <a:schemeClr val="bg1">
                  <a:alpha val="55000"/>
                </a:schemeClr>
              </a:gs>
              <a:gs pos="7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rtlCol="0"/>
          <a:lstStyle>
            <a:lvl1pPr marL="0" indent="0" algn="ctr">
              <a:buNone/>
              <a:defRPr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>
                <a:solidFill>
                  <a:srgbClr val="FFFFFF"/>
                </a:solidFill>
              </a:rPr>
              <a:t>Образец подзаголовка</a:t>
            </a:r>
          </a:p>
        </p:txBody>
      </p:sp>
      <p:sp>
        <p:nvSpPr>
          <p:cNvPr id="15" name="Дата 47">
            <a:extLst>
              <a:ext uri="{FF2B5EF4-FFF2-40B4-BE49-F238E27FC236}">
                <a16:creationId xmlns:a16="http://schemas.microsoft.com/office/drawing/2014/main" id="{A3B22F32-6863-413E-917C-18EA0DFB02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2021</a:t>
            </a:r>
            <a:endParaRPr lang="ru-RU" noProof="0">
              <a:solidFill>
                <a:prstClr val="white">
                  <a:alpha val="70000"/>
                </a:prst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Нижний колонтитул 48">
            <a:extLst>
              <a:ext uri="{FF2B5EF4-FFF2-40B4-BE49-F238E27FC236}">
                <a16:creationId xmlns:a16="http://schemas.microsoft.com/office/drawing/2014/main" id="{C1CD5745-E602-4F82-9381-B24C8EF2B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ЭМИТ</a:t>
            </a:r>
          </a:p>
        </p:txBody>
      </p:sp>
      <p:sp>
        <p:nvSpPr>
          <p:cNvPr id="17" name="Номер слайда 49">
            <a:extLst>
              <a:ext uri="{FF2B5EF4-FFF2-40B4-BE49-F238E27FC236}">
                <a16:creationId xmlns:a16="http://schemas.microsoft.com/office/drawing/2014/main" id="{D8E278D8-BE28-49BF-B9CA-C67917808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233612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02C235F5-1E24-4AC0-9651-F632551F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rtlCol="0" anchor="ctr" anchorCtr="0">
            <a:normAutofit/>
          </a:bodyPr>
          <a:lstStyle>
            <a:lvl1pPr algn="ctr">
              <a:defRPr/>
            </a:lvl1pPr>
          </a:lstStyle>
          <a:p>
            <a:pPr algn="ctr" rtl="0"/>
            <a:r>
              <a:rPr lang="ru-RU" noProof="0"/>
              <a:t>Образец заголовка</a:t>
            </a:r>
          </a:p>
        </p:txBody>
      </p:sp>
      <p:sp useBgFill="1">
        <p:nvSpPr>
          <p:cNvPr id="10" name="Прямоугольник 9">
            <a:extLst>
              <a:ext uri="{FF2B5EF4-FFF2-40B4-BE49-F238E27FC236}">
                <a16:creationId xmlns:a16="http://schemas.microsoft.com/office/drawing/2014/main" id="{386CF273-85C7-48C6-9D99-80CD0F67D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1" name="Дата 3">
            <a:extLst>
              <a:ext uri="{FF2B5EF4-FFF2-40B4-BE49-F238E27FC236}">
                <a16:creationId xmlns:a16="http://schemas.microsoft.com/office/drawing/2014/main" id="{12DE76C3-E6D8-463F-8388-6F9C562B11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2021</a:t>
            </a:r>
            <a:endParaRPr lang="ru-RU" noProof="0">
              <a:solidFill>
                <a:prstClr val="white">
                  <a:alpha val="70000"/>
                </a:prst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A6DF242C-E687-4FAA-B4B3-1F220D407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ЭМИТ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E65BE381-2126-47B0-85DE-51B889D7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8AA890-F3B6-4230-8A2F-DD9E9465AD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09625" y="2561936"/>
            <a:ext cx="10563225" cy="3657600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242550241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9F0A929-3212-4520-8030-2AD44A0AAA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5163" y="2438400"/>
            <a:ext cx="10852150" cy="3963988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F73B8BD-0598-4710-9900-CFD86826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rtlCol="0" anchor="ctr" anchorCtr="0">
            <a:normAutofit/>
          </a:bodyPr>
          <a:lstStyle>
            <a:lvl1pPr algn="ctr">
              <a:defRPr/>
            </a:lvl1pPr>
          </a:lstStyle>
          <a:p>
            <a:pPr algn="ctr" rtl="0"/>
            <a:r>
              <a:rPr lang="ru-RU" noProof="0"/>
              <a:t>Образец заголовка</a:t>
            </a:r>
          </a:p>
        </p:txBody>
      </p:sp>
      <p:sp useBgFill="1">
        <p:nvSpPr>
          <p:cNvPr id="9" name="Прямоугольник 8">
            <a:extLst>
              <a:ext uri="{FF2B5EF4-FFF2-40B4-BE49-F238E27FC236}">
                <a16:creationId xmlns:a16="http://schemas.microsoft.com/office/drawing/2014/main" id="{0480E68B-56A3-4BC6-8CCD-6708C87D0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22DF9CC0-EB78-4426-B0D6-62268D2FB2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2021</a:t>
            </a:r>
            <a:endParaRPr lang="ru-RU" noProof="0">
              <a:solidFill>
                <a:prstClr val="white">
                  <a:alpha val="70000"/>
                </a:prst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010167B9-B6A1-4C18-A11C-5E41BDB0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ЭМИТ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6C8D2EB3-722B-4A95-8F0C-E4BBA5E5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500246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ru-RU"/>
              <a:t>2021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ru-RU" noProof="0"/>
              <a:t>ЭМИТ</a:t>
            </a:r>
            <a:endParaRPr lang="ru-RU" noProof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D39607A7-8386-47DB-8578-DDEDD194E5D4}" type="slidenum">
              <a:rPr lang="ru-RU" noProof="0" smtClean="0"/>
              <a:pPr/>
              <a:t>‹#›</a:t>
            </a:fld>
            <a:endParaRPr lang="ru-RU" noProof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2310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wip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19">
          <p15:clr>
            <a:srgbClr val="5ACBF0"/>
          </p15:clr>
        </p15:guide>
        <p15:guide id="2" pos="1731">
          <p15:clr>
            <a:srgbClr val="5ACBF0"/>
          </p15:clr>
        </p15:guide>
        <p15:guide id="3" pos="3140">
          <p15:clr>
            <a:srgbClr val="5ACBF0"/>
          </p15:clr>
        </p15:guide>
        <p15:guide id="4" pos="3488">
          <p15:clr>
            <a:srgbClr val="5ACBF0"/>
          </p15:clr>
        </p15:guide>
        <p15:guide id="5" pos="2788">
          <p15:clr>
            <a:srgbClr val="5ACBF0"/>
          </p15:clr>
        </p15:guide>
        <p15:guide id="6" pos="2434">
          <p15:clr>
            <a:srgbClr val="5ACBF0"/>
          </p15:clr>
        </p15:guide>
        <p15:guide id="7" pos="2084">
          <p15:clr>
            <a:srgbClr val="5ACBF0"/>
          </p15:clr>
        </p15:guide>
        <p15:guide id="8" pos="341">
          <p15:clr>
            <a:srgbClr val="F26B43"/>
          </p15:clr>
        </p15:guide>
        <p15:guide id="9" pos="1384">
          <p15:clr>
            <a:srgbClr val="5ACBF0"/>
          </p15:clr>
        </p15:guide>
        <p15:guide id="10" pos="1032">
          <p15:clr>
            <a:srgbClr val="5ACBF0"/>
          </p15:clr>
        </p15:guide>
        <p15:guide id="11" pos="680">
          <p15:clr>
            <a:srgbClr val="FDE53C"/>
          </p15:clr>
        </p15:guide>
        <p15:guide id="12" pos="4192">
          <p15:clr>
            <a:srgbClr val="5ACBF0"/>
          </p15:clr>
        </p15:guide>
        <p15:guide id="13" pos="4543">
          <p15:clr>
            <a:srgbClr val="5ACBF0"/>
          </p15:clr>
        </p15:guide>
        <p15:guide id="14" pos="4892">
          <p15:clr>
            <a:srgbClr val="5ACBF0"/>
          </p15:clr>
        </p15:guide>
        <p15:guide id="15" pos="5244">
          <p15:clr>
            <a:srgbClr val="5ACBF0"/>
          </p15:clr>
        </p15:guide>
        <p15:guide id="16" pos="5596">
          <p15:clr>
            <a:srgbClr val="5ACBF0"/>
          </p15:clr>
        </p15:guide>
        <p15:guide id="17" pos="5948">
          <p15:clr>
            <a:srgbClr val="5ACBF0"/>
          </p15:clr>
        </p15:guide>
        <p15:guide id="18" pos="6296">
          <p15:clr>
            <a:srgbClr val="5ACBF0"/>
          </p15:clr>
        </p15:guide>
        <p15:guide id="19" pos="6648">
          <p15:clr>
            <a:srgbClr val="5ACBF0"/>
          </p15:clr>
        </p15:guide>
        <p15:guide id="20" pos="6996">
          <p15:clr>
            <a:srgbClr val="FDE53C"/>
          </p15:clr>
        </p15:guide>
        <p15:guide id="21" orient="horz" pos="335">
          <p15:clr>
            <a:srgbClr val="F26B43"/>
          </p15:clr>
        </p15:guide>
        <p15:guide id="22" orient="horz" pos="680">
          <p15:clr>
            <a:srgbClr val="FDE53C"/>
          </p15:clr>
        </p15:guide>
        <p15:guide id="23" orient="horz" pos="1050">
          <p15:clr>
            <a:srgbClr val="5ACBF0"/>
          </p15:clr>
        </p15:guide>
        <p15:guide id="24" orient="horz" pos="1791">
          <p15:clr>
            <a:srgbClr val="5ACBF0"/>
          </p15:clr>
        </p15:guide>
        <p15:guide id="26" orient="horz" pos="2530">
          <p15:clr>
            <a:srgbClr val="5ACBF0"/>
          </p15:clr>
        </p15:guide>
        <p15:guide id="27" orient="horz" pos="2899">
          <p15:clr>
            <a:srgbClr val="5ACBF0"/>
          </p15:clr>
        </p15:guide>
        <p15:guide id="28" orient="horz" pos="3268">
          <p15:clr>
            <a:srgbClr val="5ACBF0"/>
          </p15:clr>
        </p15:guide>
        <p15:guide id="29" orient="horz" pos="3634">
          <p15:clr>
            <a:srgbClr val="FDE53C"/>
          </p15:clr>
        </p15:guide>
        <p15:guide id="30" orient="horz" pos="3979">
          <p15:clr>
            <a:srgbClr val="F26B43"/>
          </p15:clr>
        </p15:guide>
        <p15:guide id="31" orient="horz" pos="2160">
          <p15:clr>
            <a:srgbClr val="FDE53C"/>
          </p15:clr>
        </p15:guide>
        <p15:guide id="32" pos="7340">
          <p15:clr>
            <a:srgbClr val="F26B43"/>
          </p15:clr>
        </p15:guide>
        <p15:guide id="33" pos="3840">
          <p15:clr>
            <a:srgbClr val="FDE53C"/>
          </p15:clr>
        </p15:guide>
        <p15:guide id="34" orient="horz" pos="637">
          <p15:clr>
            <a:srgbClr val="C35EA4"/>
          </p15:clr>
        </p15:guide>
        <p15:guide id="35" orient="horz" pos="112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7" Type="http://schemas.openxmlformats.org/officeDocument/2006/relationships/image" Target="../media/image14.png"/><Relationship Id="rId2" Type="http://schemas.microsoft.com/office/2007/relationships/media" Target="../media/media3.mp4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47;&#1072;&#1075;&#1088;&#1091;&#1079;&#1082;&#1080;%20&#1074;&#1089;&#1103;&#1082;&#1080;&#1077;\&#1051;&#1080;&#1089;&#1090;%20Microsoft%20Excel%20(2).xlsx" TargetMode="Externa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6DA42-1B04-4701-99A5-410E1B41B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4826" y="742149"/>
            <a:ext cx="3884962" cy="2138400"/>
          </a:xfrm>
        </p:spPr>
        <p:txBody>
          <a:bodyPr>
            <a:noAutofit/>
          </a:bodyPr>
          <a:lstStyle/>
          <a:p>
            <a:r>
              <a:rPr lang="ru-RU" sz="2400" dirty="0"/>
              <a:t>Презентация </a:t>
            </a:r>
            <a:r>
              <a:rPr lang="ru-RU" sz="2400" dirty="0" err="1"/>
              <a:t>проектА</a:t>
            </a:r>
            <a:r>
              <a:rPr lang="en-US" sz="2400" dirty="0"/>
              <a:t>:</a:t>
            </a:r>
            <a:r>
              <a:rPr lang="ru-RU" sz="2400" dirty="0"/>
              <a:t> </a:t>
            </a:r>
            <a:r>
              <a:rPr lang="en-US" sz="2400" dirty="0"/>
              <a:t>“</a:t>
            </a:r>
            <a:r>
              <a:rPr lang="ru-RU" sz="2400" dirty="0"/>
              <a:t>Стратегия популяризации ЭМИТ</a:t>
            </a:r>
            <a:r>
              <a:rPr lang="en-US" sz="2400" dirty="0"/>
              <a:t>”</a:t>
            </a:r>
            <a:endParaRPr lang="ru-RU" sz="2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46E983D-A7DC-4F3C-870A-2B0E35A26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1399" y="4460089"/>
            <a:ext cx="3884961" cy="1655762"/>
          </a:xfrm>
        </p:spPr>
        <p:txBody>
          <a:bodyPr/>
          <a:lstStyle/>
          <a:p>
            <a:r>
              <a:rPr lang="ru-RU" dirty="0"/>
              <a:t>Шамсутдинов Аяз, студент школы </a:t>
            </a:r>
            <a:r>
              <a:rPr lang="en-US" dirty="0"/>
              <a:t>IT-</a:t>
            </a:r>
            <a:r>
              <a:rPr lang="ru-RU" dirty="0"/>
              <a:t>коммуникаций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179A471-3C9E-4266-B634-11979CF25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88" y="1811349"/>
            <a:ext cx="7586773" cy="27476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E7B0E2-95EB-4C85-B337-F21C642A7796}"/>
              </a:ext>
            </a:extLst>
          </p:cNvPr>
          <p:cNvSpPr txBox="1"/>
          <p:nvPr/>
        </p:nvSpPr>
        <p:spPr>
          <a:xfrm>
            <a:off x="0" y="4947719"/>
            <a:ext cx="864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0" i="0" dirty="0">
                <a:solidFill>
                  <a:srgbClr val="8C99A1"/>
                </a:solidFill>
                <a:effectLst/>
                <a:latin typeface="Roboto Regular"/>
              </a:rPr>
              <a:t>Современно, интересно, серьезно!</a:t>
            </a:r>
            <a:endParaRPr lang="ru-RU" sz="3600" dirty="0">
              <a:solidFill>
                <a:srgbClr val="8C99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6374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C7B0E4-50E8-4BD0-864B-601A37F01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 </a:t>
            </a:r>
            <a:r>
              <a:rPr lang="ru-RU" dirty="0"/>
              <a:t>АНАЛИЗ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4CC91D-CA63-4EF5-A8FD-9C529000D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1338" y="2098603"/>
            <a:ext cx="2767012" cy="552450"/>
          </a:xfrm>
        </p:spPr>
        <p:txBody>
          <a:bodyPr/>
          <a:lstStyle/>
          <a:p>
            <a:r>
              <a:rPr lang="en-US" dirty="0"/>
              <a:t>POLITICAL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490AD36-399B-4B09-93C0-1423B735A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1338" y="2664768"/>
            <a:ext cx="2767011" cy="321578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Политическое настроение в сфере образование хорошее. РАНХиГС участвует в программе «Приоритет 2030», согласно которой РАНХИГС будет все больше и больше применять цифровые технологии в обучении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0CFF5C-9F80-4794-81DE-0F72E4E2D3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8349" y="2098603"/>
            <a:ext cx="2666322" cy="552450"/>
          </a:xfrm>
        </p:spPr>
        <p:txBody>
          <a:bodyPr/>
          <a:lstStyle/>
          <a:p>
            <a:r>
              <a:rPr lang="en-US" dirty="0"/>
              <a:t>ECONOMICAL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1F019B3-A9A9-4D33-925C-1C26281A8A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08350" y="2666235"/>
            <a:ext cx="2666322" cy="32157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Экономическая ситуация в России не очень хороша, что может сказаться и на нашем университете, так как образование и большинство университетов, включая наш, зависят от государства, что может сильно на нас повлиять не в лучшую сторону</a:t>
            </a:r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E64E8FE-41E8-4456-B700-530B65A33D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74671" y="2098603"/>
            <a:ext cx="2767012" cy="552450"/>
          </a:xfrm>
        </p:spPr>
        <p:txBody>
          <a:bodyPr/>
          <a:lstStyle/>
          <a:p>
            <a:r>
              <a:rPr lang="en-US" dirty="0"/>
              <a:t>SOCIAL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ED94201-6C35-4206-8960-714D42E36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4407" y="2651054"/>
            <a:ext cx="2666322" cy="324761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наблюдаем положительную тенденцию увеличения выпускников, что отлично скажется на количестве обучающихся в нашем в ВУЗе, так как мы предлагаем программы, направленные на подготовку специалистов будущего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981C3969-51C9-4D94-B04C-B40A095A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2021</a:t>
            </a:r>
            <a:endParaRPr lang="ru-RU" noProof="0" dirty="0">
              <a:solidFill>
                <a:prstClr val="white">
                  <a:alpha val="70000"/>
                </a:prst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1B8864E4-A0A2-4702-AA43-C29D17705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ЭМИТ</a:t>
            </a:r>
            <a:endParaRPr lang="ru-RU" noProof="0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AFE7505-0EFE-44EC-983A-668B1FE81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10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201FBC-9AD5-424F-A6D0-9327DFB34E19}"/>
              </a:ext>
            </a:extLst>
          </p:cNvPr>
          <p:cNvSpPr txBox="1"/>
          <p:nvPr/>
        </p:nvSpPr>
        <p:spPr>
          <a:xfrm>
            <a:off x="8741419" y="2083421"/>
            <a:ext cx="29092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TECHOLOGICAL</a:t>
            </a:r>
            <a:endParaRPr lang="ru-RU" sz="2400" b="1" dirty="0">
              <a:solidFill>
                <a:schemeClr val="accent5">
                  <a:lumMod val="60000"/>
                  <a:lumOff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C1ACB2-29D5-402D-99C7-3FA1071D9407}"/>
              </a:ext>
            </a:extLst>
          </p:cNvPr>
          <p:cNvSpPr txBox="1"/>
          <p:nvPr/>
        </p:nvSpPr>
        <p:spPr>
          <a:xfrm>
            <a:off x="8640729" y="2651053"/>
            <a:ext cx="2666057" cy="3042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Технологии развиваются, наш мир все больше и больше «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цифровизируется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», что положительно скажется на нас, так наши программы непосредственно связаны с цифровыми технологиями</a:t>
            </a:r>
          </a:p>
        </p:txBody>
      </p:sp>
    </p:spTree>
    <p:extLst>
      <p:ext uri="{BB962C8B-B14F-4D97-AF65-F5344CB8AC3E}">
        <p14:creationId xmlns:p14="http://schemas.microsoft.com/office/powerpoint/2010/main" val="57578650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F43D102-90A0-4E2C-AAEA-F8B2E83FA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A4B73537-2736-4A0C-BB5F-F2A81D184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BC63B7EC-E6FE-453C-A528-A68BADE9A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518693"/>
              </p:ext>
            </p:extLst>
          </p:nvPr>
        </p:nvGraphicFramePr>
        <p:xfrm>
          <a:off x="17755" y="-61467"/>
          <a:ext cx="12174245" cy="699973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432482">
                  <a:extLst>
                    <a:ext uri="{9D8B030D-6E8A-4147-A177-3AD203B41FA5}">
                      <a16:colId xmlns:a16="http://schemas.microsoft.com/office/drawing/2014/main" val="786558165"/>
                    </a:ext>
                  </a:extLst>
                </a:gridCol>
                <a:gridCol w="2426563">
                  <a:extLst>
                    <a:ext uri="{9D8B030D-6E8A-4147-A177-3AD203B41FA5}">
                      <a16:colId xmlns:a16="http://schemas.microsoft.com/office/drawing/2014/main" val="234030018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27412915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248047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663708646"/>
                    </a:ext>
                  </a:extLst>
                </a:gridCol>
              </a:tblGrid>
              <a:tr h="7517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4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Критерий</a:t>
                      </a:r>
                      <a:endParaRPr lang="ru-RU" sz="4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ЭМИТ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4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4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МГУ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4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РЭУ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905979"/>
                  </a:ext>
                </a:extLst>
              </a:tr>
              <a:tr h="751730">
                <a:tc>
                  <a:txBody>
                    <a:bodyPr/>
                    <a:lstStyle/>
                    <a:p>
                      <a:pPr algn="l" fontAlgn="b"/>
                      <a:r>
                        <a:rPr lang="ru-RU" sz="3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Общая оценка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467293"/>
                  </a:ext>
                </a:extLst>
              </a:tr>
              <a:tr h="75173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3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Цена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340К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380К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470К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330К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448676"/>
                  </a:ext>
                </a:extLst>
              </a:tr>
              <a:tr h="90199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3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Отношение к студентам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298868"/>
                  </a:ext>
                </a:extLst>
              </a:tr>
              <a:tr h="134926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3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Качество</a:t>
                      </a:r>
                      <a:r>
                        <a:rPr lang="ru-RU" sz="27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3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преподавателей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37792"/>
                  </a:ext>
                </a:extLst>
              </a:tr>
              <a:tr h="75173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3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Имидж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387851"/>
                  </a:ext>
                </a:extLst>
              </a:tr>
              <a:tr h="759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3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Репутация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243660"/>
                  </a:ext>
                </a:extLst>
              </a:tr>
              <a:tr h="901997">
                <a:tc>
                  <a:txBody>
                    <a:bodyPr/>
                    <a:lstStyle/>
                    <a:p>
                      <a:pPr algn="l" fontAlgn="b"/>
                      <a:r>
                        <a:rPr lang="ru-RU" sz="3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Внеучебная жизнь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77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238434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Дата 5">
            <a:extLst>
              <a:ext uri="{FF2B5EF4-FFF2-40B4-BE49-F238E27FC236}">
                <a16:creationId xmlns:a16="http://schemas.microsoft.com/office/drawing/2014/main" id="{7CBC149E-C961-49D9-93D8-261F5EF271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5871" y="6401999"/>
            <a:ext cx="2206625" cy="369332"/>
          </a:xfrm>
        </p:spPr>
        <p:txBody>
          <a:bodyPr rtlCol="0"/>
          <a:lstStyle/>
          <a:p>
            <a:pPr lvl="0" rtl="0"/>
            <a:r>
              <a:rPr lang="ru-RU"/>
              <a:t>2021</a:t>
            </a:r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3903E4C-B5B2-4C38-A848-BE409554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ru-RU"/>
              <a:t>ЭМИТ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E4DD2FC-5869-4EDB-B445-321210D6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39607A7-8386-47DB-8578-DDEDD194E5D4}" type="slidenum">
              <a:rPr lang="ru-RU" smtClean="0"/>
              <a:pPr lvl="0" rtl="0"/>
              <a:t>12</a:t>
            </a:fld>
            <a:endParaRPr lang="ru-RU" dirty="0"/>
          </a:p>
        </p:txBody>
      </p:sp>
      <p:graphicFrame>
        <p:nvGraphicFramePr>
          <p:cNvPr id="4" name="Таблица 8">
            <a:extLst>
              <a:ext uri="{FF2B5EF4-FFF2-40B4-BE49-F238E27FC236}">
                <a16:creationId xmlns:a16="http://schemas.microsoft.com/office/drawing/2014/main" id="{97935106-CDDD-40D9-A7F6-31067D6A637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77912272"/>
              </p:ext>
            </p:extLst>
          </p:nvPr>
        </p:nvGraphicFramePr>
        <p:xfrm>
          <a:off x="79899" y="0"/>
          <a:ext cx="11822096" cy="685799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477762">
                  <a:extLst>
                    <a:ext uri="{9D8B030D-6E8A-4147-A177-3AD203B41FA5}">
                      <a16:colId xmlns:a16="http://schemas.microsoft.com/office/drawing/2014/main" val="2142639417"/>
                    </a:ext>
                  </a:extLst>
                </a:gridCol>
                <a:gridCol w="1389725">
                  <a:extLst>
                    <a:ext uri="{9D8B030D-6E8A-4147-A177-3AD203B41FA5}">
                      <a16:colId xmlns:a16="http://schemas.microsoft.com/office/drawing/2014/main" val="2232817904"/>
                    </a:ext>
                  </a:extLst>
                </a:gridCol>
                <a:gridCol w="1565799">
                  <a:extLst>
                    <a:ext uri="{9D8B030D-6E8A-4147-A177-3AD203B41FA5}">
                      <a16:colId xmlns:a16="http://schemas.microsoft.com/office/drawing/2014/main" val="65461861"/>
                    </a:ext>
                  </a:extLst>
                </a:gridCol>
                <a:gridCol w="1477762">
                  <a:extLst>
                    <a:ext uri="{9D8B030D-6E8A-4147-A177-3AD203B41FA5}">
                      <a16:colId xmlns:a16="http://schemas.microsoft.com/office/drawing/2014/main" val="13976542"/>
                    </a:ext>
                  </a:extLst>
                </a:gridCol>
                <a:gridCol w="1477762">
                  <a:extLst>
                    <a:ext uri="{9D8B030D-6E8A-4147-A177-3AD203B41FA5}">
                      <a16:colId xmlns:a16="http://schemas.microsoft.com/office/drawing/2014/main" val="675611543"/>
                    </a:ext>
                  </a:extLst>
                </a:gridCol>
                <a:gridCol w="1477762">
                  <a:extLst>
                    <a:ext uri="{9D8B030D-6E8A-4147-A177-3AD203B41FA5}">
                      <a16:colId xmlns:a16="http://schemas.microsoft.com/office/drawing/2014/main" val="3843783763"/>
                    </a:ext>
                  </a:extLst>
                </a:gridCol>
                <a:gridCol w="1477762">
                  <a:extLst>
                    <a:ext uri="{9D8B030D-6E8A-4147-A177-3AD203B41FA5}">
                      <a16:colId xmlns:a16="http://schemas.microsoft.com/office/drawing/2014/main" val="1346196301"/>
                    </a:ext>
                  </a:extLst>
                </a:gridCol>
                <a:gridCol w="1477762">
                  <a:extLst>
                    <a:ext uri="{9D8B030D-6E8A-4147-A177-3AD203B41FA5}">
                      <a16:colId xmlns:a16="http://schemas.microsoft.com/office/drawing/2014/main" val="1692913035"/>
                    </a:ext>
                  </a:extLst>
                </a:gridCol>
              </a:tblGrid>
              <a:tr h="791847">
                <a:tc>
                  <a:txBody>
                    <a:bodyPr/>
                    <a:lstStyle/>
                    <a:p>
                      <a:pPr algn="l" fontAlgn="b"/>
                      <a:r>
                        <a:rPr lang="ru-RU" sz="23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Дата / Время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Понедельник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Вторник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Среда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Четверг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пятница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Суббота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Воскресенье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8158876"/>
                  </a:ext>
                </a:extLst>
              </a:tr>
              <a:tr h="428195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Дата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01.06.2022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02.06.2022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03.06.2022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04.06.2022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05.06.2022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06.06.2022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29315222"/>
                  </a:ext>
                </a:extLst>
              </a:tr>
              <a:tr h="825905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9:05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Пост с описанием Университета РАНХИГС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Пост с описанием подразделения экономики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Пост с описанием подразделения национальной экономики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Пост с описанием подразделения бизнес информатики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Пост с описанием подразделения прикладной информатики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44436998"/>
                  </a:ext>
                </a:extLst>
              </a:tr>
              <a:tr h="42819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Дата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07.06.2022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08.06.2022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09.06.2022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10.06.2022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11.06.2022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12.06.2022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13.06.2022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71513236"/>
                  </a:ext>
                </a:extLst>
              </a:tr>
              <a:tr h="825905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9:05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Пост с описанием подразделения </a:t>
                      </a:r>
                      <a:r>
                        <a:rPr lang="ru-RU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ФИТАДа</a:t>
                      </a:r>
                      <a:endParaRPr lang="ru-RU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Пост с описанием подразделения школы IT-менеджмента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Пост с советами, как правильно выбрать программу и университет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Видео с выступлением главных лиц </a:t>
                      </a:r>
                      <a:r>
                        <a:rPr lang="ru-RU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ЭМИТа</a:t>
                      </a:r>
                      <a:endParaRPr lang="ru-RU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23317511"/>
                  </a:ext>
                </a:extLst>
              </a:tr>
              <a:tr h="42819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Дата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14.06.2022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15.06.2022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16.06.2022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17.06.2022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18.06.2022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19.06.2022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20.06.2022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85472068"/>
                  </a:ext>
                </a:extLst>
              </a:tr>
              <a:tr h="62155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9:05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Пост с описанием того, как правильно подать документы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Пост с советами приемной комиссии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Видео с отзывами студентов </a:t>
                      </a:r>
                      <a:r>
                        <a:rPr lang="ru-RU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ЭМИТа</a:t>
                      </a:r>
                      <a:endParaRPr lang="ru-RU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24971956"/>
                  </a:ext>
                </a:extLst>
              </a:tr>
              <a:tr h="42819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Дата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21.06.2022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22.06.2022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23.06.2022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24.06.2022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25.06.2022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26.06.2022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27.06.2022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47225599"/>
                  </a:ext>
                </a:extLst>
              </a:tr>
              <a:tr h="825905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9:05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Пост о начале приемной кампании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Пост с результатами первого приемного дня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Пост с ответами на частые вопросы абитуриентов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Пост, почему именно сюда должны поступать </a:t>
                      </a:r>
                    </a:p>
                    <a:p>
                      <a:pPr algn="l" fontAlgn="b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4450034"/>
                  </a:ext>
                </a:extLst>
              </a:tr>
              <a:tr h="42819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Дата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28.06.2022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29.06.2022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30.06.2022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79559513"/>
                  </a:ext>
                </a:extLst>
              </a:tr>
              <a:tr h="825905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9:05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Пост с результатами первого приемной недели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3395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02746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8">
            <a:extLst>
              <a:ext uri="{FF2B5EF4-FFF2-40B4-BE49-F238E27FC236}">
                <a16:creationId xmlns:a16="http://schemas.microsoft.com/office/drawing/2014/main" id="{28A401AD-08D3-4128-9D23-F37F9148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ru-RU"/>
              <a:t>2021</a:t>
            </a:r>
            <a:endParaRPr lang="ru-RU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44C746F8-0760-484D-9370-07DE1B49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ru-RU"/>
              <a:t>ЭМИТ</a:t>
            </a:r>
            <a:endParaRPr lang="ru-RU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32116C56-1149-45F6-9B67-1E90E5890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39607A7-8386-47DB-8578-DDEDD194E5D4}" type="slidenum">
              <a:rPr lang="ru-RU" smtClean="0"/>
              <a:pPr lvl="0" rtl="0"/>
              <a:t>13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1A4DE63-F3AC-42D2-98D9-1978A2E607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326" b="5326"/>
          <a:stretch>
            <a:fillRect/>
          </a:stretch>
        </p:blipFill>
        <p:spPr/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C4B8C66-F829-4A5D-8E75-8469B3438B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5469" b="5469"/>
          <a:stretch>
            <a:fillRect/>
          </a:stretch>
        </p:blipFill>
        <p:spPr/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EDA0CA2-77D0-4D62-9E46-6B847FE491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5326" b="5326"/>
          <a:stretch>
            <a:fillRect/>
          </a:stretch>
        </p:blipFill>
        <p:spPr/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5965BC6-A679-4CEE-9C14-8B788B70A66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t="5326" b="5326"/>
          <a:stretch>
            <a:fillRect/>
          </a:stretch>
        </p:blipFill>
        <p:spPr>
          <a:xfrm>
            <a:off x="991223" y="481150"/>
            <a:ext cx="3163525" cy="2425391"/>
          </a:xfrm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739FE1FB-B020-430F-822B-914255129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8954694" y="4011331"/>
            <a:ext cx="3074549" cy="2308181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43012C-D28D-4F5E-9C53-CA3C120F427F}"/>
              </a:ext>
            </a:extLst>
          </p:cNvPr>
          <p:cNvSpPr txBox="1"/>
          <p:nvPr/>
        </p:nvSpPr>
        <p:spPr>
          <a:xfrm>
            <a:off x="5649707" y="1210059"/>
            <a:ext cx="600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Упаковка продукта</a:t>
            </a:r>
          </a:p>
        </p:txBody>
      </p:sp>
    </p:spTree>
    <p:extLst>
      <p:ext uri="{BB962C8B-B14F-4D97-AF65-F5344CB8AC3E}">
        <p14:creationId xmlns:p14="http://schemas.microsoft.com/office/powerpoint/2010/main" val="229135478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900269-3B0B-4B5D-AA6F-B73B8201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66" y="361877"/>
            <a:ext cx="4152900" cy="58864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BE756E-6ED2-418C-896D-5C721889F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1877"/>
            <a:ext cx="5219700" cy="5886450"/>
          </a:xfrm>
          <a:prstGeom prst="rect">
            <a:avLst/>
          </a:prstGeom>
        </p:spPr>
      </p:pic>
      <p:sp>
        <p:nvSpPr>
          <p:cNvPr id="4" name="Дата 8">
            <a:extLst>
              <a:ext uri="{FF2B5EF4-FFF2-40B4-BE49-F238E27FC236}">
                <a16:creationId xmlns:a16="http://schemas.microsoft.com/office/drawing/2014/main" id="{C21001ED-A873-4C0A-AEFB-DFA07130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/>
          <a:p>
            <a:pPr lvl="0" rtl="0"/>
            <a:r>
              <a:rPr lang="ru-RU"/>
              <a:t>2021</a:t>
            </a:r>
            <a:endParaRPr lang="ru-RU" dirty="0"/>
          </a:p>
        </p:txBody>
      </p:sp>
      <p:sp>
        <p:nvSpPr>
          <p:cNvPr id="5" name="Нижний колонтитул 9">
            <a:extLst>
              <a:ext uri="{FF2B5EF4-FFF2-40B4-BE49-F238E27FC236}">
                <a16:creationId xmlns:a16="http://schemas.microsoft.com/office/drawing/2014/main" id="{12060E78-3F77-4FED-8B64-871E49D0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/>
          <a:p>
            <a:pPr lvl="0" rtl="0"/>
            <a:r>
              <a:rPr lang="ru-RU"/>
              <a:t>ЭМИТ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8298AF0-0229-45F6-842A-12A3EFC4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14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90970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к готовиться к экзамену (1)">
            <a:hlinkClick r:id="" action="ppaction://media"/>
            <a:extLst>
              <a:ext uri="{FF2B5EF4-FFF2-40B4-BE49-F238E27FC236}">
                <a16:creationId xmlns:a16="http://schemas.microsoft.com/office/drawing/2014/main" id="{A7F6D8BE-82EA-44BB-853C-E0984D8950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58964" y="0"/>
            <a:ext cx="3857625" cy="6447408"/>
          </a:xfrm>
          <a:prstGeom prst="rect">
            <a:avLst/>
          </a:prstGeom>
        </p:spPr>
      </p:pic>
      <p:pic>
        <p:nvPicPr>
          <p:cNvPr id="5" name="Учиться из дома (1)">
            <a:hlinkClick r:id="" action="ppaction://media"/>
            <a:extLst>
              <a:ext uri="{FF2B5EF4-FFF2-40B4-BE49-F238E27FC236}">
                <a16:creationId xmlns:a16="http://schemas.microsoft.com/office/drawing/2014/main" id="{4ABF4973-8417-4E8D-8EBD-BA0461F1322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5413" y="0"/>
            <a:ext cx="3857625" cy="6447409"/>
          </a:xfrm>
          <a:prstGeom prst="rect">
            <a:avLst/>
          </a:prstGeom>
        </p:spPr>
      </p:pic>
      <p:sp>
        <p:nvSpPr>
          <p:cNvPr id="6" name="Дата 8">
            <a:extLst>
              <a:ext uri="{FF2B5EF4-FFF2-40B4-BE49-F238E27FC236}">
                <a16:creationId xmlns:a16="http://schemas.microsoft.com/office/drawing/2014/main" id="{86C547CE-2F93-44DD-8D28-A786BEBE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/>
          <a:p>
            <a:pPr lvl="0" rtl="0"/>
            <a:r>
              <a:rPr lang="ru-RU"/>
              <a:t>2021</a:t>
            </a:r>
            <a:endParaRPr lang="ru-RU" dirty="0"/>
          </a:p>
        </p:txBody>
      </p:sp>
      <p:sp>
        <p:nvSpPr>
          <p:cNvPr id="7" name="Нижний колонтитул 9">
            <a:extLst>
              <a:ext uri="{FF2B5EF4-FFF2-40B4-BE49-F238E27FC236}">
                <a16:creationId xmlns:a16="http://schemas.microsoft.com/office/drawing/2014/main" id="{F8E66FD4-7F6D-42F1-97DC-8FF90A0B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/>
          <a:p>
            <a:pPr lvl="0" rtl="0"/>
            <a:r>
              <a:rPr lang="ru-RU"/>
              <a:t>ЭМИТ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2C0716E-6309-4CD1-998C-5BA81C6E4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15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242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6A48C9E-F287-4BA0-896E-2A6AB5F79F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137255"/>
              </p:ext>
            </p:extLst>
          </p:nvPr>
        </p:nvGraphicFramePr>
        <p:xfrm>
          <a:off x="276592" y="62226"/>
          <a:ext cx="4570613" cy="6453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PDF" r:id="rId5" imgW="0" imgH="360" progId="FoxitPhantomPDF.Document">
                  <p:embed/>
                </p:oleObj>
              </mc:Choice>
              <mc:Fallback>
                <p:oleObj name="PDF" r:id="rId5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6592" y="62226"/>
                        <a:ext cx="4570613" cy="64539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35">
            <a:hlinkClick r:id="" action="ppaction://media"/>
            <a:extLst>
              <a:ext uri="{FF2B5EF4-FFF2-40B4-BE49-F238E27FC236}">
                <a16:creationId xmlns:a16="http://schemas.microsoft.com/office/drawing/2014/main" id="{1C2B756B-87D8-4E01-9FEB-5A8D1DA5D74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97134" y="62225"/>
            <a:ext cx="6858000" cy="6453981"/>
          </a:xfrm>
          <a:prstGeom prst="rect">
            <a:avLst/>
          </a:prstGeom>
        </p:spPr>
      </p:pic>
      <p:sp>
        <p:nvSpPr>
          <p:cNvPr id="4" name="Дата 8">
            <a:extLst>
              <a:ext uri="{FF2B5EF4-FFF2-40B4-BE49-F238E27FC236}">
                <a16:creationId xmlns:a16="http://schemas.microsoft.com/office/drawing/2014/main" id="{460AE392-D4CD-45B8-AB28-CCCBD310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5274" y="6426442"/>
            <a:ext cx="2206625" cy="369332"/>
          </a:xfrm>
        </p:spPr>
        <p:txBody>
          <a:bodyPr rtlCol="0"/>
          <a:lstStyle/>
          <a:p>
            <a:pPr lvl="0" rtl="0"/>
            <a:r>
              <a:rPr lang="ru-RU"/>
              <a:t>2021</a:t>
            </a:r>
            <a:endParaRPr lang="ru-RU" dirty="0"/>
          </a:p>
        </p:txBody>
      </p:sp>
      <p:sp>
        <p:nvSpPr>
          <p:cNvPr id="5" name="Нижний колонтитул 9">
            <a:extLst>
              <a:ext uri="{FF2B5EF4-FFF2-40B4-BE49-F238E27FC236}">
                <a16:creationId xmlns:a16="http://schemas.microsoft.com/office/drawing/2014/main" id="{F4092CC2-4A1A-43CA-A19A-60A5D88EB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0581" y="6426442"/>
            <a:ext cx="5575300" cy="369332"/>
          </a:xfrm>
        </p:spPr>
        <p:txBody>
          <a:bodyPr rtlCol="0"/>
          <a:lstStyle/>
          <a:p>
            <a:pPr lvl="0" rtl="0"/>
            <a:r>
              <a:rPr lang="ru-RU"/>
              <a:t>ЭМИТ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D9C8A4C-1FDC-4870-AF53-6D8BCA45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16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0519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75DA23-FF0C-4226-8934-2CC60E6F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ПОСТА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BAA3B4-7977-4263-989E-B40EA5B78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2675" y="2119211"/>
            <a:ext cx="4360512" cy="55245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CCF6A15-5E87-47F7-9384-1B3F0ADD11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4341" y="2697706"/>
            <a:ext cx="4360862" cy="3215781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2D151D0-44B7-4B55-B87C-E273E4345C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90500" y="1784411"/>
            <a:ext cx="4360512" cy="422879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ПРИХОДИТЕ НА ДЕНЬ ОТКРЫТЫХ ДВЕРЕЙ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542DEF4-A874-4125-9B96-C0B034A8D0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62369" y="2224058"/>
            <a:ext cx="4360862" cy="400447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ru-RU" sz="4400" dirty="0">
                <a:latin typeface="Calibri" panose="020F0502020204030204" pitchFamily="34" charset="0"/>
                <a:cs typeface="Times New Roman" panose="02020603050405020304" pitchFamily="18" charset="0"/>
              </a:rPr>
              <a:t>Уже начало июня, а ты не знаешь, какую программу выбрать? Лови несколько советов, которые помогут тебе определиться:</a:t>
            </a:r>
          </a:p>
          <a:p>
            <a:pPr marL="342900" lvl="0" indent="-342900">
              <a:spcAft>
                <a:spcPts val="500"/>
              </a:spcAft>
              <a:buFont typeface="+mj-lt"/>
              <a:buAutoNum type="arabicPeriod"/>
            </a:pPr>
            <a:r>
              <a:rPr lang="ru-RU" sz="4400" dirty="0">
                <a:latin typeface="Calibri" panose="020F0502020204030204" pitchFamily="34" charset="0"/>
                <a:cs typeface="Times New Roman" panose="02020603050405020304" pitchFamily="18" charset="0"/>
              </a:rPr>
              <a:t>Пройди профориентационный тест. Он поможет понять, что у тебя лучше получается и что тебе больше нравится. </a:t>
            </a:r>
          </a:p>
          <a:p>
            <a:pPr marL="342900" lvl="0" indent="-342900">
              <a:spcAft>
                <a:spcPts val="500"/>
              </a:spcAft>
              <a:buFont typeface="+mj-lt"/>
              <a:buAutoNum type="arabicPeriod"/>
            </a:pPr>
            <a:r>
              <a:rPr lang="ru-RU" sz="4400" dirty="0">
                <a:latin typeface="Calibri" panose="020F0502020204030204" pitchFamily="34" charset="0"/>
                <a:cs typeface="Times New Roman" panose="02020603050405020304" pitchFamily="18" charset="0"/>
              </a:rPr>
              <a:t>Подробно изучи наиболее интересующие тебя направления. Так ты сможешь поближе познакомиться со своим будущим местом обучения</a:t>
            </a:r>
          </a:p>
          <a:p>
            <a:pPr marL="342900" lvl="0" indent="-342900">
              <a:spcAft>
                <a:spcPts val="500"/>
              </a:spcAft>
              <a:buFont typeface="+mj-lt"/>
              <a:buAutoNum type="arabicPeriod"/>
            </a:pPr>
            <a:r>
              <a:rPr lang="ru-RU" sz="4400" dirty="0">
                <a:latin typeface="Calibri" panose="020F0502020204030204" pitchFamily="34" charset="0"/>
                <a:cs typeface="Times New Roman" panose="02020603050405020304" pitchFamily="18" charset="0"/>
              </a:rPr>
              <a:t>Почитай отзывы студентов, выпускников. Они как никак другие знакомы с данным направлением и подскажут тебе, стоит ли сюда идти.</a:t>
            </a:r>
          </a:p>
          <a:p>
            <a:pPr marL="342900" lvl="0" indent="-342900">
              <a:spcAft>
                <a:spcPts val="500"/>
              </a:spcAft>
              <a:buFont typeface="+mj-lt"/>
              <a:buAutoNum type="arabicPeriod"/>
            </a:pPr>
            <a:r>
              <a:rPr lang="ru-RU" sz="4400" dirty="0">
                <a:latin typeface="Calibri" panose="020F0502020204030204" pitchFamily="34" charset="0"/>
                <a:cs typeface="Times New Roman" panose="02020603050405020304" pitchFamily="18" charset="0"/>
              </a:rPr>
              <a:t>Посоветуйся с родителями, может, они подскажут тебе верное направление.</a:t>
            </a:r>
          </a:p>
          <a:p>
            <a:pPr marL="342900" lvl="0" indent="-342900">
              <a:spcAft>
                <a:spcPts val="500"/>
              </a:spcAft>
              <a:buFont typeface="+mj-lt"/>
              <a:buAutoNum type="arabicPeriod"/>
            </a:pPr>
            <a:r>
              <a:rPr lang="ru-RU" sz="4400" dirty="0">
                <a:latin typeface="Calibri" panose="020F0502020204030204" pitchFamily="34" charset="0"/>
                <a:cs typeface="Times New Roman" panose="02020603050405020304" pitchFamily="18" charset="0"/>
              </a:rPr>
              <a:t>Некоторые факультеты выкладывают видео с лекций, посмотри их. Так ты сможешь почувствовать себя студентом и оценить, хочешь ли ты учиться на данном факультете.</a:t>
            </a:r>
          </a:p>
          <a:p>
            <a:pPr marL="0" indent="0">
              <a:buNone/>
            </a:pPr>
            <a:r>
              <a:rPr lang="ru-RU" sz="4400" dirty="0">
                <a:latin typeface="Calibri" panose="020F0502020204030204" pitchFamily="34" charset="0"/>
                <a:cs typeface="Times New Roman" panose="02020603050405020304" pitchFamily="18" charset="0"/>
              </a:rPr>
              <a:t>Надеемся, данные советы помогут тебе определиться с выбором направления. Удачи!</a:t>
            </a:r>
          </a:p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EF5C9A6-0754-4F68-BDB2-BCA4C9AA3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2021</a:t>
            </a:r>
            <a:endParaRPr lang="ru-RU" noProof="0" dirty="0">
              <a:solidFill>
                <a:prstClr val="white">
                  <a:alpha val="70000"/>
                </a:prst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47A8A8-CB37-45C7-BA26-0BED1B6E3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ЭМИТ</a:t>
            </a:r>
            <a:endParaRPr lang="ru-RU" noProof="0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5620DF7-D843-4AEE-9CE8-4E413C8B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17</a:t>
            </a:fld>
            <a:endParaRPr lang="ru-RU" noProof="0" dirty="0">
              <a:solidFill>
                <a:prstClr val="white">
                  <a:alpha val="70000"/>
                </a:prst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863A364-19FD-4931-AF58-7E38E87B1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6" y="1471934"/>
            <a:ext cx="6583475" cy="47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0610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4B882D-74FA-4C19-9EEC-C5539828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F9FA2515-25E8-4D51-8B28-934DA60D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2021</a:t>
            </a:r>
            <a:endParaRPr lang="ru-RU" noProof="0">
              <a:solidFill>
                <a:prstClr val="white">
                  <a:alpha val="70000"/>
                </a:prst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ECE347-B882-4B2B-8255-9964C8978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ЭМИТ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55C6D0-3273-45A4-B7FC-853E6DC7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18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95639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9908E9ED-DFE5-40A2-A4F5-0708FC27F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2021</a:t>
            </a:r>
            <a:endParaRPr lang="ru-RU" noProof="0">
              <a:solidFill>
                <a:prstClr val="white">
                  <a:alpha val="70000"/>
                </a:prst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2ABA66-830E-4B0D-ABDE-46996662A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ЭМИТ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16C478-331D-4A2D-BE2E-6F6C6AD19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19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94084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A10D8B-0B78-42A4-B8BC-95930C850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5791" y="1649027"/>
            <a:ext cx="8211843" cy="29740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541BEC-C7AF-454F-964B-CE3492DFE42A}"/>
              </a:ext>
            </a:extLst>
          </p:cNvPr>
          <p:cNvSpPr txBox="1"/>
          <p:nvPr/>
        </p:nvSpPr>
        <p:spPr>
          <a:xfrm>
            <a:off x="476434" y="5226729"/>
            <a:ext cx="1123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0" i="0" dirty="0">
                <a:solidFill>
                  <a:srgbClr val="8C99A1"/>
                </a:solidFill>
                <a:effectLst/>
                <a:latin typeface="Roboto Regular"/>
              </a:rPr>
              <a:t>Современно, интересно, серьезно!</a:t>
            </a:r>
            <a:endParaRPr lang="ru-RU" sz="3600" dirty="0">
              <a:solidFill>
                <a:srgbClr val="8C99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0304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83396D39-C462-4813-AFCA-DD403EC99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445" y="1127465"/>
            <a:ext cx="11305109" cy="2547890"/>
          </a:xfrm>
        </p:spPr>
        <p:txBody>
          <a:bodyPr>
            <a:normAutofit lnSpcReduction="10000"/>
          </a:bodyPr>
          <a:lstStyle/>
          <a:p>
            <a:pPr algn="l"/>
            <a:r>
              <a:rPr lang="ru-RU" dirty="0"/>
              <a:t>По статистике </a:t>
            </a:r>
            <a:r>
              <a:rPr lang="en-US" dirty="0" err="1"/>
              <a:t>wordstat.yandex</a:t>
            </a:r>
            <a:r>
              <a:rPr lang="en-US" dirty="0"/>
              <a:t> </a:t>
            </a:r>
            <a:r>
              <a:rPr lang="ru-RU" dirty="0"/>
              <a:t>наиболее популярен запрос «ЭМИТ» непосредственно во время приемной кампании ВУЗов, потому что именно в это время абитуриенты уже не просто ищут, а целенаправленно выбирают и тем самым повышают количество запросов в разы. Но стоит также обратить внимание на цифры с сентября по май. Нашей задачей будет также являться информирование и завлечение школьников на ЭМИТ, поэтому нам важно также повысить цифры с сентября по май, когда именно школьники-будущие студенты учатся и лишь ищут свое будущее место обучения.</a:t>
            </a:r>
          </a:p>
          <a:p>
            <a:pPr algn="l"/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E9C84C-CDAC-49BE-8F2F-268947CCF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2021</a:t>
            </a:r>
            <a:endParaRPr lang="ru-RU" noProof="0" dirty="0">
              <a:solidFill>
                <a:prstClr val="white">
                  <a:alpha val="70000"/>
                </a:prst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4A6DAE-7C46-4488-B6BF-294E004A9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ЭМИТ</a:t>
            </a:r>
            <a:endParaRPr lang="ru-RU" noProof="0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9C02E3E-3BCD-47F9-8B99-8276412DF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3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2BCFB5-A8EA-4B43-841F-FC5B480E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9441"/>
            <a:ext cx="12192000" cy="24425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D0E0EE-1A88-4999-A932-F08CCF3570F9}"/>
              </a:ext>
            </a:extLst>
          </p:cNvPr>
          <p:cNvSpPr txBox="1"/>
          <p:nvPr/>
        </p:nvSpPr>
        <p:spPr>
          <a:xfrm>
            <a:off x="3169329" y="116542"/>
            <a:ext cx="53354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cap="all" spc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Коммерческий сектор и его анализ</a:t>
            </a:r>
          </a:p>
        </p:txBody>
      </p:sp>
    </p:spTree>
    <p:extLst>
      <p:ext uri="{BB962C8B-B14F-4D97-AF65-F5344CB8AC3E}">
        <p14:creationId xmlns:p14="http://schemas.microsoft.com/office/powerpoint/2010/main" val="208390393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B0A2C-F7A5-4367-9870-BEE966CA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718" y="885573"/>
            <a:ext cx="6418556" cy="694652"/>
          </a:xfrm>
        </p:spPr>
        <p:txBody>
          <a:bodyPr/>
          <a:lstStyle/>
          <a:p>
            <a:r>
              <a:rPr lang="ru-RU" dirty="0"/>
              <a:t>Статистика по регионам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3D5CD6-FCD6-40F8-931E-B9DE0ACC7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>
                <a:solidFill>
                  <a:srgbClr val="FFFFFF"/>
                </a:solidFill>
              </a:rPr>
              <a:t>2021</a:t>
            </a:r>
            <a:endParaRPr lang="ru-RU" noProof="0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AA28F1-8865-4C90-B305-4AB491912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ЭМИТ</a:t>
            </a:r>
            <a:endParaRPr lang="ru-RU" noProof="0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AF437E-D52F-4C05-8F75-41326860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4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2F0274FF-BAF9-4D67-A943-8BB6A8725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718" y="2625911"/>
            <a:ext cx="6622742" cy="3481926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Для начала скажу, что мне пришлось воспользоваться данными по запросу «РАНХИГС МОСКВА», так как данных по запросу «ЭМИТ» было слишком мало.</a:t>
            </a:r>
          </a:p>
          <a:p>
            <a:r>
              <a:rPr lang="ru-RU" dirty="0"/>
              <a:t>Как видно из таблиц, наиболее часто РАНХИГС ищут в Калужской области. Далее уже идут Москва и Нижегородская области. Санкт-Петербург лишь на 12 месте, что говорит о том, что РАНХИГС не так популярен среди петербуржцев. Из всего этого стоит сделать вывод, что РАНХИГС очень популярен среди регионов, так как в тройку по запросам вошли и Калужская, и Нижегородская области.</a:t>
            </a: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D7D1F251-1EE0-4420-9CF9-38BB6114E9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611377"/>
              </p:ext>
            </p:extLst>
          </p:nvPr>
        </p:nvGraphicFramePr>
        <p:xfrm>
          <a:off x="108813" y="62255"/>
          <a:ext cx="4480942" cy="631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Worksheet" r:id="rId3" imgW="5113222" imgH="3299658" progId="Excel.Sheet.12">
                  <p:link updateAutomatic="1"/>
                </p:oleObj>
              </mc:Choice>
              <mc:Fallback>
                <p:oleObj name="Worksheet" r:id="rId3" imgW="5113222" imgH="3299658" progId="Excel.Sheet.12">
                  <p:link updateAutomatic="1"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E621709-F8DB-466D-9DB7-8A332217C9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813" y="62255"/>
                        <a:ext cx="4480942" cy="6315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872359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1C1BA-4D30-4C96-B07B-DC9429612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E661A3-4E49-44FA-9939-9C2A2228AF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ВИДЕНИЕ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07ECE4-B17B-4BAC-8BEC-28E9788296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Любой из нас хотел бы получить высшее образование в престижном ВУЗе. ЭМИТ-это то место, где можно получить не только диплом престижного ВУЗа, но и реальные знания, которые пригодятся в будущем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14CC1B6-C10F-4F3D-990C-3FA1AE5A94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МИССИЯ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A6B9327-9C2E-4ED8-9A13-47510E01FC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Обучить людей таким важным специальностям как экономика, бизнес-информатика, прикладная информатика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7D1BA5F-33F1-4257-97B9-773B70514F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3040BA8-D4AF-4AFB-99BF-73102A7C57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Цели</a:t>
            </a:r>
            <a:r>
              <a:rPr lang="en-US" dirty="0"/>
              <a:t>:</a:t>
            </a:r>
            <a:r>
              <a:rPr lang="ru-RU" dirty="0"/>
              <a:t> привлекать все больше умных студентов, которые набрали наивысшие баллы по ЕГЭ или получили дипломы олимпиад</a:t>
            </a:r>
          </a:p>
          <a:p>
            <a:r>
              <a:rPr lang="ru-RU" dirty="0"/>
              <a:t>Задачи</a:t>
            </a:r>
            <a:r>
              <a:rPr lang="en-US" dirty="0"/>
              <a:t>:</a:t>
            </a:r>
            <a:r>
              <a:rPr lang="ru-RU" dirty="0"/>
              <a:t> Повышение престижности </a:t>
            </a:r>
            <a:r>
              <a:rPr lang="ru-RU" dirty="0" err="1"/>
              <a:t>ЭМИТа</a:t>
            </a:r>
            <a:r>
              <a:rPr lang="ru-RU" dirty="0"/>
              <a:t>, выпуск конкурентоспособных кадров и популяризация </a:t>
            </a:r>
            <a:r>
              <a:rPr lang="ru-RU" dirty="0" err="1"/>
              <a:t>ЭМИТа</a:t>
            </a:r>
            <a:r>
              <a:rPr lang="ru-RU" dirty="0"/>
              <a:t> 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CD1E1812-A04B-46B0-BDCE-E8646BB35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2021</a:t>
            </a:r>
            <a:endParaRPr lang="ru-RU" noProof="0" dirty="0">
              <a:solidFill>
                <a:prstClr val="white">
                  <a:alpha val="70000"/>
                </a:prst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6D6A09C0-544E-44E8-8947-63265F2E8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ЭМИТ</a:t>
            </a:r>
            <a:endParaRPr lang="ru-RU" noProof="0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9F2ABF7F-1028-4CD9-BA53-A75C1057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5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70397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498CD-8533-4A0F-9E79-BA4F11C0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622282"/>
          </a:xfrm>
        </p:spPr>
        <p:txBody>
          <a:bodyPr/>
          <a:lstStyle/>
          <a:p>
            <a:r>
              <a:rPr lang="ru-RU" dirty="0"/>
              <a:t>Сущность, атрибуты, описание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BEFC31-5512-46AB-9A97-37EC7F0DC9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Сущность бренда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AD8CFF0-89DF-4D22-A86B-7827DDAA8F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sz="1800" b="0" i="0" dirty="0">
              <a:solidFill>
                <a:schemeClr val="tx1">
                  <a:lumMod val="65000"/>
                </a:schemeClr>
              </a:solidFill>
              <a:effectLst/>
              <a:latin typeface="Roboto Regular"/>
            </a:endParaRPr>
          </a:p>
          <a:p>
            <a:r>
              <a:rPr lang="ru-RU" b="0" i="0" dirty="0">
                <a:effectLst/>
                <a:latin typeface="Roboto Regular"/>
              </a:rPr>
              <a:t>Современно, интересно, серьезно!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32610D6-9E20-4367-B433-6257034B5F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Атрибуты бренда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D97BB4-507D-4287-BAB3-078C5027DA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 dirty="0">
              <a:latin typeface="Roboto Regular"/>
            </a:endParaRPr>
          </a:p>
          <a:p>
            <a:r>
              <a:rPr lang="ru-RU" dirty="0">
                <a:latin typeface="Roboto Regular"/>
              </a:rPr>
              <a:t>Цвет</a:t>
            </a:r>
            <a:r>
              <a:rPr lang="en-US" dirty="0">
                <a:latin typeface="Roboto Regular"/>
              </a:rPr>
              <a:t>:#9c2e37; #8C99A1</a:t>
            </a:r>
            <a:endParaRPr lang="ru-RU" dirty="0">
              <a:latin typeface="Roboto Regular"/>
            </a:endParaRPr>
          </a:p>
          <a:p>
            <a:r>
              <a:rPr lang="ru-RU" dirty="0">
                <a:latin typeface="Roboto Regular"/>
              </a:rPr>
              <a:t>Шрифт</a:t>
            </a:r>
            <a:r>
              <a:rPr lang="en-US" dirty="0">
                <a:latin typeface="Roboto Regular"/>
              </a:rPr>
              <a:t>:</a:t>
            </a:r>
            <a:r>
              <a:rPr lang="ru-RU" dirty="0">
                <a:latin typeface="Roboto Regular"/>
              </a:rPr>
              <a:t> </a:t>
            </a:r>
            <a:r>
              <a:rPr lang="en-US" dirty="0">
                <a:latin typeface="Roboto Regular"/>
              </a:rPr>
              <a:t>Roboto Regular</a:t>
            </a:r>
            <a:endParaRPr lang="ru-RU" dirty="0">
              <a:latin typeface="Roboto Regular"/>
            </a:endParaRPr>
          </a:p>
          <a:p>
            <a:r>
              <a:rPr lang="ru-RU" dirty="0">
                <a:latin typeface="Roboto Regular"/>
              </a:rPr>
              <a:t>Лого</a:t>
            </a:r>
            <a:r>
              <a:rPr lang="en-US" dirty="0">
                <a:latin typeface="Roboto Regular"/>
              </a:rPr>
              <a:t>: </a:t>
            </a:r>
            <a:endParaRPr lang="ru-RU" dirty="0">
              <a:latin typeface="Roboto Regular"/>
            </a:endParaRPr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FD59419-3958-4B38-ABF6-DC0AA87FB6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Словесное описание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CB0E53DC-AF0A-42EB-85A7-266D2AFD9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endParaRPr lang="ru-RU" dirty="0">
              <a:latin typeface="Roboto Regular"/>
            </a:endParaRPr>
          </a:p>
          <a:p>
            <a:r>
              <a:rPr lang="ru-RU" dirty="0">
                <a:latin typeface="Roboto Regular"/>
              </a:rPr>
              <a:t>ЭМИТ- факультет для тех, кто ценит качественное образование и хочет получить навыки, которые пригодятся не только сейчас, но и в будущем, 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A4B4A857-CFF6-4C32-9213-C49ACAAB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2021</a:t>
            </a:r>
            <a:endParaRPr lang="ru-RU" noProof="0" dirty="0">
              <a:solidFill>
                <a:prstClr val="white">
                  <a:alpha val="70000"/>
                </a:prst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8B1B316E-75C7-484E-ABC9-F48F9CD8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ЭМИТ</a:t>
            </a:r>
            <a:endParaRPr lang="ru-RU" noProof="0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2ECA6F7D-5785-4E81-B845-75568C34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6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6BCF6A11-DBD6-41CC-B74A-5CA4534328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082C839-5F49-4EEF-B8B9-CD0E33B79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7420" y="4102850"/>
            <a:ext cx="1861721" cy="4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4378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DCDFD-6C3A-4C49-BDEE-17FB98BF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ЦЕЛЕВАЯ АУДИТОРИЯ 1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C04B0B-1FE6-497D-A0EB-A216EA82A7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675" y="2112353"/>
            <a:ext cx="3303394" cy="552450"/>
          </a:xfrm>
        </p:spPr>
        <p:txBody>
          <a:bodyPr>
            <a:normAutofit/>
          </a:bodyPr>
          <a:lstStyle/>
          <a:p>
            <a:r>
              <a:rPr lang="ru-RU" sz="1800" dirty="0"/>
              <a:t>Демографические характеристики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A5E303D-C386-4883-BAC4-A0A7E81509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Женщины, мужчины</a:t>
            </a:r>
          </a:p>
          <a:p>
            <a:r>
              <a:rPr lang="ru-RU" dirty="0"/>
              <a:t>16-20 лет</a:t>
            </a:r>
          </a:p>
          <a:p>
            <a:r>
              <a:rPr lang="ru-RU" dirty="0"/>
              <a:t>Не замужем</a:t>
            </a:r>
            <a:r>
              <a:rPr lang="en-US" dirty="0"/>
              <a:t>/</a:t>
            </a:r>
            <a:r>
              <a:rPr lang="ru-RU" dirty="0"/>
              <a:t> не женат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90BE9BC-0336-4829-BEA5-B11075A714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Социальные характеристики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E347A21-F2A4-4628-8980-8E2B091114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Среднее общее образование</a:t>
            </a:r>
          </a:p>
          <a:p>
            <a:r>
              <a:rPr lang="ru-RU" dirty="0"/>
              <a:t>Доход </a:t>
            </a:r>
            <a:r>
              <a:rPr lang="en-US" dirty="0"/>
              <a:t>B,C</a:t>
            </a:r>
          </a:p>
          <a:p>
            <a:r>
              <a:rPr lang="ru-RU" dirty="0"/>
              <a:t>Школьники, студенты колледжей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CF39C9C-F379-4469-9934-8A6B6CB9E5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Психологические характеристики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D812306-D6AF-45F2-963D-BE8364C12DB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Ценности</a:t>
            </a:r>
          </a:p>
          <a:p>
            <a:pPr marL="0" indent="0">
              <a:buNone/>
            </a:pPr>
            <a:r>
              <a:rPr lang="ru-RU" dirty="0"/>
              <a:t>Друзья, саморазвитие, карьера</a:t>
            </a:r>
          </a:p>
          <a:p>
            <a:r>
              <a:rPr lang="ru-RU" dirty="0"/>
              <a:t>Интересы</a:t>
            </a:r>
          </a:p>
          <a:p>
            <a:pPr marL="0" indent="0">
              <a:buNone/>
            </a:pPr>
            <a:r>
              <a:rPr lang="ru-RU" dirty="0"/>
              <a:t>Общение с разными людьми, учеба, получение высшего образования, участие в олимпиадах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DE75E46D-05A8-4469-BCD2-61479BA9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2021</a:t>
            </a:r>
            <a:endParaRPr lang="ru-RU" noProof="0" dirty="0">
              <a:solidFill>
                <a:prstClr val="white">
                  <a:alpha val="70000"/>
                </a:prst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80C63775-6213-45DD-A282-A52FB354D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ЭМИТ</a:t>
            </a:r>
            <a:endParaRPr lang="ru-RU" noProof="0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D940AF61-7E18-4B4E-83FF-7EF27D582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7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07304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EC3B4-6A86-41CB-9F8C-5DC340F12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Целевая аудитория 2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B88ED3-6909-4166-8208-680B94531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1773" y="2065032"/>
            <a:ext cx="3303394" cy="552450"/>
          </a:xfrm>
        </p:spPr>
        <p:txBody>
          <a:bodyPr>
            <a:normAutofit fontScale="32500" lnSpcReduction="20000"/>
          </a:bodyPr>
          <a:lstStyle/>
          <a:p>
            <a:r>
              <a:rPr lang="ru-RU" sz="5500" dirty="0"/>
              <a:t>Демографические характеристики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B1A97E-FBEA-441D-BA2A-C92E5E2985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Женщины, мужчины</a:t>
            </a:r>
          </a:p>
          <a:p>
            <a:r>
              <a:rPr lang="ru-RU" dirty="0"/>
              <a:t>35-60</a:t>
            </a:r>
          </a:p>
          <a:p>
            <a:r>
              <a:rPr lang="ru-RU" dirty="0"/>
              <a:t>Имеют детей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53637B6-6003-49D4-8466-3D393B969E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53743" y="2014699"/>
            <a:ext cx="3303394" cy="552450"/>
          </a:xfrm>
        </p:spPr>
        <p:txBody>
          <a:bodyPr>
            <a:normAutofit/>
          </a:bodyPr>
          <a:lstStyle/>
          <a:p>
            <a:r>
              <a:rPr lang="ru-RU" sz="1900" dirty="0"/>
              <a:t>Социальные характеристики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C2D2A3-B8B6-4A78-8F70-8FFF9F25F9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Образование высшее</a:t>
            </a:r>
            <a:r>
              <a:rPr lang="en-US" dirty="0"/>
              <a:t>/</a:t>
            </a:r>
            <a:r>
              <a:rPr lang="ru-RU" dirty="0"/>
              <a:t> среднее профессиональное</a:t>
            </a:r>
          </a:p>
          <a:p>
            <a:r>
              <a:rPr lang="ru-RU" dirty="0"/>
              <a:t>Доход </a:t>
            </a:r>
            <a:r>
              <a:rPr lang="en-US" dirty="0"/>
              <a:t>B, C</a:t>
            </a:r>
            <a:endParaRPr lang="ru-RU" dirty="0"/>
          </a:p>
          <a:p>
            <a:r>
              <a:rPr lang="ru-RU" dirty="0"/>
              <a:t>Родители, у которых есть дети-выпускники школ, колледжей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F6DFD7F-EEB8-45B7-9E28-C7676D1007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05931" y="2053448"/>
            <a:ext cx="3303394" cy="552450"/>
          </a:xfrm>
        </p:spPr>
        <p:txBody>
          <a:bodyPr>
            <a:normAutofit fontScale="70000" lnSpcReduction="20000"/>
          </a:bodyPr>
          <a:lstStyle/>
          <a:p>
            <a:r>
              <a:rPr lang="ru-RU" sz="2600" dirty="0"/>
              <a:t>Психологические характеристики</a:t>
            </a:r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E5AABEA-D623-46A3-9B9E-FBF509318D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Ценности</a:t>
            </a:r>
          </a:p>
          <a:p>
            <a:pPr marL="0" indent="0">
              <a:buNone/>
            </a:pPr>
            <a:r>
              <a:rPr lang="ru-RU" dirty="0"/>
              <a:t>Семья, дети, традиция</a:t>
            </a:r>
          </a:p>
          <a:p>
            <a:r>
              <a:rPr lang="ru-RU" dirty="0"/>
              <a:t>Интересы</a:t>
            </a:r>
          </a:p>
          <a:p>
            <a:pPr marL="0" indent="0">
              <a:buNone/>
            </a:pPr>
            <a:r>
              <a:rPr lang="ru-RU" dirty="0"/>
              <a:t>Общение с разными людьми, образование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96C94CD4-2C6E-44EB-90DB-11862AECA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2021</a:t>
            </a:r>
            <a:endParaRPr lang="ru-RU" noProof="0" dirty="0">
              <a:solidFill>
                <a:prstClr val="white">
                  <a:alpha val="70000"/>
                </a:prst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DF57CD33-22A3-406A-BE91-1E131D6E5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ЭМИТ</a:t>
            </a:r>
            <a:endParaRPr lang="ru-RU" noProof="0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64445AC4-8760-406A-81FA-65C7961F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8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94839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C7B0E4-50E8-4BD0-864B-601A37F01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SWOT </a:t>
            </a:r>
            <a:r>
              <a:rPr lang="ru-RU" dirty="0"/>
              <a:t>АНАЛИЗ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4CC91D-CA63-4EF5-A8FD-9C529000D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1338" y="2098603"/>
            <a:ext cx="2767012" cy="552450"/>
          </a:xfrm>
        </p:spPr>
        <p:txBody>
          <a:bodyPr/>
          <a:lstStyle/>
          <a:p>
            <a:r>
              <a:rPr lang="en-US" dirty="0"/>
              <a:t>STRENGTH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490AD36-399B-4B09-93C0-1423B735A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1338" y="2664768"/>
            <a:ext cx="2767011" cy="3215781"/>
          </a:xfrm>
        </p:spPr>
        <p:txBody>
          <a:bodyPr/>
          <a:lstStyle/>
          <a:p>
            <a:r>
              <a:rPr lang="ru-RU" dirty="0"/>
              <a:t>Цифровизация образования </a:t>
            </a:r>
          </a:p>
          <a:p>
            <a:r>
              <a:rPr lang="ru-RU" dirty="0"/>
              <a:t>Обучение профессиям будущего</a:t>
            </a:r>
          </a:p>
          <a:p>
            <a:r>
              <a:rPr lang="ru-RU" dirty="0"/>
              <a:t>Применения цифровых технологий в обучении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0CFF5C-9F80-4794-81DE-0F72E4E2D3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8349" y="2098603"/>
            <a:ext cx="2666322" cy="552450"/>
          </a:xfrm>
        </p:spPr>
        <p:txBody>
          <a:bodyPr/>
          <a:lstStyle/>
          <a:p>
            <a:r>
              <a:rPr lang="en-US" dirty="0"/>
              <a:t>WEAKNESS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1F019B3-A9A9-4D33-925C-1C26281A8A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08350" y="2666235"/>
            <a:ext cx="2666322" cy="321578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Непопулярность ЭМИТ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Слабая реклама института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Отсутствие именитых выпускников</a:t>
            </a:r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E64E8FE-41E8-4456-B700-530B65A33D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74671" y="2098603"/>
            <a:ext cx="2767012" cy="552450"/>
          </a:xfrm>
        </p:spPr>
        <p:txBody>
          <a:bodyPr/>
          <a:lstStyle/>
          <a:p>
            <a:r>
              <a:rPr lang="en-US" dirty="0"/>
              <a:t>OPPORTUNITIES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ED94201-6C35-4206-8960-714D42E36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4407" y="2651054"/>
            <a:ext cx="2666322" cy="324761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effectLst/>
              </a:rPr>
              <a:t>Увеличение направлений, связанных с цифровой экономикой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effectLst/>
              </a:rPr>
              <a:t>Привлечение известных лекторов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effectLst/>
              </a:rPr>
              <a:t>Программа "Приоритет 2030"</a:t>
            </a:r>
            <a:endParaRPr lang="ru-RU" dirty="0"/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981C3969-51C9-4D94-B04C-B40A095A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2021</a:t>
            </a:r>
            <a:endParaRPr lang="ru-RU" noProof="0" dirty="0">
              <a:solidFill>
                <a:prstClr val="white">
                  <a:alpha val="70000"/>
                </a:prst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1B8864E4-A0A2-4702-AA43-C29D17705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noProof="0">
                <a:solidFill>
                  <a:prstClr val="white">
                    <a:alpha val="70000"/>
                  </a:prstClr>
                </a:solidFill>
              </a:rPr>
              <a:t>ЭМИТ</a:t>
            </a:r>
            <a:endParaRPr lang="ru-RU" noProof="0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AFE7505-0EFE-44EC-983A-668B1FE81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607A7-8386-47DB-8578-DDEDD194E5D4}" type="slidenum">
              <a:rPr lang="ru-RU" noProof="0" smtClean="0">
                <a:solidFill>
                  <a:prstClr val="white">
                    <a:alpha val="70000"/>
                  </a:prstClr>
                </a:solidFill>
              </a:rPr>
              <a:pPr>
                <a:defRPr/>
              </a:pPr>
              <a:t>9</a:t>
            </a:fld>
            <a:endParaRPr lang="ru-RU" noProof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201FBC-9AD5-424F-A6D0-9327DFB34E19}"/>
              </a:ext>
            </a:extLst>
          </p:cNvPr>
          <p:cNvSpPr txBox="1"/>
          <p:nvPr/>
        </p:nvSpPr>
        <p:spPr>
          <a:xfrm>
            <a:off x="8741419" y="2083421"/>
            <a:ext cx="29092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Weakness</a:t>
            </a:r>
            <a:endParaRPr lang="ru-RU" sz="2400" b="1" dirty="0">
              <a:solidFill>
                <a:schemeClr val="accent5">
                  <a:lumMod val="60000"/>
                  <a:lumOff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C1ACB2-29D5-402D-99C7-3FA1071D9407}"/>
              </a:ext>
            </a:extLst>
          </p:cNvPr>
          <p:cNvSpPr txBox="1"/>
          <p:nvPr/>
        </p:nvSpPr>
        <p:spPr>
          <a:xfrm>
            <a:off x="8640729" y="2651053"/>
            <a:ext cx="2666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Вузы-конкуренты, которые также открывают направления, связанные с экономикой будущего</a:t>
            </a:r>
          </a:p>
        </p:txBody>
      </p:sp>
    </p:spTree>
    <p:extLst>
      <p:ext uri="{BB962C8B-B14F-4D97-AF65-F5344CB8AC3E}">
        <p14:creationId xmlns:p14="http://schemas.microsoft.com/office/powerpoint/2010/main" val="300520053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651_TF22339732_Win32" id="{8DA8FA63-A5C1-4AC7-B7EE-EDBCE3B56C27}" vid="{A14EAFC4-543D-4B89-A801-E6862D472F7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B2449D-76E5-4186-BA4E-78E0266D83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5821E8-E699-48D2-B7C9-D9830F74060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279CE36-2DA9-4667-B77E-83734C2B2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</TotalTime>
  <Words>1047</Words>
  <Application>Microsoft Office PowerPoint</Application>
  <PresentationFormat>Широкоэкранный</PresentationFormat>
  <Paragraphs>269</Paragraphs>
  <Slides>19</Slides>
  <Notes>2</Notes>
  <HiddenSlides>0</HiddenSlides>
  <MMClips>3</MMClips>
  <ScaleCrop>false</ScaleCrop>
  <HeadingPairs>
    <vt:vector size="10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Связи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9" baseType="lpstr">
      <vt:lpstr>Arial</vt:lpstr>
      <vt:lpstr>Avenir Next LT Pro Light</vt:lpstr>
      <vt:lpstr>Calibri</vt:lpstr>
      <vt:lpstr>Calibri Light</vt:lpstr>
      <vt:lpstr>Roboto Regular</vt:lpstr>
      <vt:lpstr>Times New Roman</vt:lpstr>
      <vt:lpstr>Wingdings</vt:lpstr>
      <vt:lpstr>LeafVTI</vt:lpstr>
      <vt:lpstr>file:///D:\Загрузки%20всякие\Лист%20Microsoft%20Excel%20(2).xlsx</vt:lpstr>
      <vt:lpstr>PDF</vt:lpstr>
      <vt:lpstr>Презентация проектА: “Стратегия популяризации ЭМИТ”</vt:lpstr>
      <vt:lpstr>Презентация PowerPoint</vt:lpstr>
      <vt:lpstr>Презентация PowerPoint</vt:lpstr>
      <vt:lpstr>Статистика по регионам</vt:lpstr>
      <vt:lpstr>ОПИСАНИЕ </vt:lpstr>
      <vt:lpstr>Сущность, атрибуты, описание</vt:lpstr>
      <vt:lpstr>ЦЕЛЕВАЯ АУДИТОРИЯ 1</vt:lpstr>
      <vt:lpstr>Целевая аудитория 2</vt:lpstr>
      <vt:lpstr>SWOT АНАЛИЗ</vt:lpstr>
      <vt:lpstr>PEST АНАЛИЗ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 ПОСТА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Bs </dc:title>
  <dc:creator>Шамсутдинов Аяз Асхатович</dc:creator>
  <cp:lastModifiedBy>Шамсутдинов Аяз Асхатович</cp:lastModifiedBy>
  <cp:revision>49</cp:revision>
  <dcterms:created xsi:type="dcterms:W3CDTF">2021-11-23T14:06:10Z</dcterms:created>
  <dcterms:modified xsi:type="dcterms:W3CDTF">2021-12-09T16:15:59Z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